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  <p:sldMasterId id="2147483674" r:id="rId3"/>
  </p:sldMasterIdLst>
  <p:notesMasterIdLst>
    <p:notesMasterId r:id="rId86"/>
  </p:notesMasterIdLst>
  <p:sldIdLst>
    <p:sldId id="1410" r:id="rId4"/>
    <p:sldId id="1188" r:id="rId5"/>
    <p:sldId id="1375" r:id="rId6"/>
    <p:sldId id="1411" r:id="rId7"/>
    <p:sldId id="1473" r:id="rId8"/>
    <p:sldId id="1474" r:id="rId9"/>
    <p:sldId id="1475" r:id="rId10"/>
    <p:sldId id="1478" r:id="rId11"/>
    <p:sldId id="1480" r:id="rId12"/>
    <p:sldId id="1481" r:id="rId13"/>
    <p:sldId id="1479" r:id="rId14"/>
    <p:sldId id="1482" r:id="rId15"/>
    <p:sldId id="1483" r:id="rId16"/>
    <p:sldId id="1484" r:id="rId17"/>
    <p:sldId id="1485" r:id="rId18"/>
    <p:sldId id="1486" r:id="rId19"/>
    <p:sldId id="1489" r:id="rId20"/>
    <p:sldId id="1487" r:id="rId21"/>
    <p:sldId id="1490" r:id="rId22"/>
    <p:sldId id="1488" r:id="rId23"/>
    <p:sldId id="1491" r:id="rId24"/>
    <p:sldId id="1492" r:id="rId25"/>
    <p:sldId id="1493" r:id="rId26"/>
    <p:sldId id="1494" r:id="rId27"/>
    <p:sldId id="1495" r:id="rId28"/>
    <p:sldId id="1496" r:id="rId29"/>
    <p:sldId id="1497" r:id="rId30"/>
    <p:sldId id="1498" r:id="rId31"/>
    <p:sldId id="1499" r:id="rId32"/>
    <p:sldId id="1534" r:id="rId33"/>
    <p:sldId id="1535" r:id="rId34"/>
    <p:sldId id="1536" r:id="rId35"/>
    <p:sldId id="1500" r:id="rId36"/>
    <p:sldId id="1501" r:id="rId37"/>
    <p:sldId id="1502" r:id="rId38"/>
    <p:sldId id="1503" r:id="rId39"/>
    <p:sldId id="1504" r:id="rId40"/>
    <p:sldId id="1505" r:id="rId41"/>
    <p:sldId id="1506" r:id="rId42"/>
    <p:sldId id="1507" r:id="rId43"/>
    <p:sldId id="1537" r:id="rId44"/>
    <p:sldId id="1538" r:id="rId45"/>
    <p:sldId id="1539" r:id="rId46"/>
    <p:sldId id="1540" r:id="rId47"/>
    <p:sldId id="1541" r:id="rId48"/>
    <p:sldId id="1542" r:id="rId49"/>
    <p:sldId id="1508" r:id="rId50"/>
    <p:sldId id="1509" r:id="rId51"/>
    <p:sldId id="1510" r:id="rId52"/>
    <p:sldId id="1511" r:id="rId53"/>
    <p:sldId id="1512" r:id="rId54"/>
    <p:sldId id="1513" r:id="rId55"/>
    <p:sldId id="1543" r:id="rId56"/>
    <p:sldId id="1514" r:id="rId57"/>
    <p:sldId id="1515" r:id="rId58"/>
    <p:sldId id="1516" r:id="rId59"/>
    <p:sldId id="1517" r:id="rId60"/>
    <p:sldId id="1518" r:id="rId61"/>
    <p:sldId id="1519" r:id="rId62"/>
    <p:sldId id="1520" r:id="rId63"/>
    <p:sldId id="1521" r:id="rId64"/>
    <p:sldId id="1544" r:id="rId65"/>
    <p:sldId id="1522" r:id="rId66"/>
    <p:sldId id="1523" r:id="rId67"/>
    <p:sldId id="1524" r:id="rId68"/>
    <p:sldId id="1545" r:id="rId69"/>
    <p:sldId id="1546" r:id="rId70"/>
    <p:sldId id="1547" r:id="rId71"/>
    <p:sldId id="1548" r:id="rId72"/>
    <p:sldId id="1525" r:id="rId73"/>
    <p:sldId id="1550" r:id="rId74"/>
    <p:sldId id="1549" r:id="rId75"/>
    <p:sldId id="1526" r:id="rId76"/>
    <p:sldId id="1527" r:id="rId77"/>
    <p:sldId id="1528" r:id="rId78"/>
    <p:sldId id="1529" r:id="rId79"/>
    <p:sldId id="1530" r:id="rId80"/>
    <p:sldId id="1531" r:id="rId81"/>
    <p:sldId id="1532" r:id="rId82"/>
    <p:sldId id="1533" r:id="rId83"/>
    <p:sldId id="1436" r:id="rId84"/>
    <p:sldId id="1472" r:id="rId85"/>
  </p:sldIdLst>
  <p:sldSz cx="9144000" cy="6858000" type="screen4x3"/>
  <p:notesSz cx="6858000" cy="9144000"/>
  <p:custDataLst>
    <p:tags r:id="rId8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8" autoAdjust="0"/>
    <p:restoredTop sz="81739" autoAdjust="0"/>
  </p:normalViewPr>
  <p:slideViewPr>
    <p:cSldViewPr>
      <p:cViewPr varScale="1">
        <p:scale>
          <a:sx n="58" d="100"/>
          <a:sy n="58" d="100"/>
        </p:scale>
        <p:origin x="-1590" y="-84"/>
      </p:cViewPr>
      <p:guideLst>
        <p:guide orient="horz" pos="2115"/>
        <p:guide orient="horz" pos="279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tags" Target="tags/tag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ABAE4-DFF8-4AA2-A763-0BD96F79CD62}" type="datetimeFigureOut">
              <a:rPr lang="zh-CN" altLang="en-US" smtClean="0"/>
              <a:pPr/>
              <a:t>2017/3/20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49880-5997-49F2-8F31-2944F76044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237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9068C-92D3-4379-B60A-14945BBBB116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454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F5DE85B3-FFDB-4FB7-9407-18972265DE88}" type="slidenum">
              <a:rPr lang="en-GB" altLang="zh-CN" sz="1200">
                <a:solidFill>
                  <a:srgbClr val="000000"/>
                </a:solidFill>
              </a:rPr>
              <a:pPr/>
              <a:t>17</a:t>
            </a:fld>
            <a:endParaRPr lang="en-GB" altLang="zh-CN" sz="1200">
              <a:solidFill>
                <a:srgbClr val="000000"/>
              </a:solidFill>
            </a:endParaRPr>
          </a:p>
        </p:txBody>
      </p:sp>
      <p:sp>
        <p:nvSpPr>
          <p:cNvPr id="30723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30724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65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83E24DD8-724D-4B97-9668-19A1915A3584}" type="slidenum">
              <a:rPr lang="en-GB" altLang="zh-CN" sz="1200">
                <a:solidFill>
                  <a:srgbClr val="000000"/>
                </a:solidFill>
              </a:rPr>
              <a:pPr/>
              <a:t>19</a:t>
            </a:fld>
            <a:endParaRPr lang="en-GB" altLang="zh-CN" sz="1200">
              <a:solidFill>
                <a:srgbClr val="000000"/>
              </a:solidFill>
            </a:endParaRPr>
          </a:p>
        </p:txBody>
      </p:sp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32772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65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8B21A8FD-6132-4CAC-B0CB-E80FBCF80F64}" type="slidenum">
              <a:rPr lang="en-GB" altLang="zh-CN" sz="1200">
                <a:solidFill>
                  <a:srgbClr val="000000"/>
                </a:solidFill>
              </a:rPr>
              <a:pPr/>
              <a:t>30</a:t>
            </a:fld>
            <a:endParaRPr lang="en-GB" altLang="zh-CN" sz="1200">
              <a:solidFill>
                <a:srgbClr val="000000"/>
              </a:solidFill>
            </a:endParaRPr>
          </a:p>
        </p:txBody>
      </p:sp>
      <p:sp>
        <p:nvSpPr>
          <p:cNvPr id="34819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34820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65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27E19F4D-7109-4A04-B907-A0C114A87111}" type="slidenum">
              <a:rPr lang="en-GB" altLang="zh-CN" sz="1200">
                <a:solidFill>
                  <a:srgbClr val="000000"/>
                </a:solidFill>
              </a:rPr>
              <a:pPr/>
              <a:t>31</a:t>
            </a:fld>
            <a:endParaRPr lang="en-GB" altLang="zh-CN" sz="1200">
              <a:solidFill>
                <a:srgbClr val="000000"/>
              </a:solidFill>
            </a:endParaRPr>
          </a:p>
        </p:txBody>
      </p:sp>
      <p:sp>
        <p:nvSpPr>
          <p:cNvPr id="36867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68825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36868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65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F04B22CF-0AA6-4FE2-821A-E6EBF266B031}" type="slidenum">
              <a:rPr lang="en-GB" altLang="zh-CN" sz="1200">
                <a:solidFill>
                  <a:srgbClr val="000000"/>
                </a:solidFill>
              </a:rPr>
              <a:pPr/>
              <a:t>32</a:t>
            </a:fld>
            <a:endParaRPr lang="en-GB" altLang="zh-CN" sz="1200">
              <a:solidFill>
                <a:srgbClr val="000000"/>
              </a:solidFill>
            </a:endParaRPr>
          </a:p>
        </p:txBody>
      </p:sp>
      <p:sp>
        <p:nvSpPr>
          <p:cNvPr id="40963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40964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65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F5BF77EE-7B0F-4E51-821C-55D77F03D0A3}" type="slidenum">
              <a:rPr lang="en-GB" altLang="zh-CN" sz="1200">
                <a:solidFill>
                  <a:srgbClr val="000000"/>
                </a:solidFill>
              </a:rPr>
              <a:pPr/>
              <a:t>41</a:t>
            </a:fld>
            <a:endParaRPr lang="en-GB" altLang="zh-CN" sz="1200">
              <a:solidFill>
                <a:srgbClr val="000000"/>
              </a:solidFill>
            </a:endParaRPr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68825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43012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65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92A2F882-CF47-49AB-8D14-9E84D8E44172}" type="slidenum">
              <a:rPr lang="en-GB" altLang="zh-CN" sz="1200">
                <a:solidFill>
                  <a:srgbClr val="000000"/>
                </a:solidFill>
              </a:rPr>
              <a:pPr/>
              <a:t>42</a:t>
            </a:fld>
            <a:endParaRPr lang="en-GB" altLang="zh-CN" sz="1200">
              <a:solidFill>
                <a:srgbClr val="000000"/>
              </a:solidFill>
            </a:endParaRPr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45060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65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D54360BA-1212-4282-8CDE-F39BE54BC396}" type="slidenum">
              <a:rPr lang="en-GB" altLang="zh-CN" sz="1200">
                <a:solidFill>
                  <a:srgbClr val="000000"/>
                </a:solidFill>
              </a:rPr>
              <a:pPr/>
              <a:t>43</a:t>
            </a:fld>
            <a:endParaRPr lang="en-GB" altLang="zh-CN" sz="1200">
              <a:solidFill>
                <a:srgbClr val="000000"/>
              </a:solidFill>
            </a:endParaRPr>
          </a:p>
        </p:txBody>
      </p:sp>
      <p:sp>
        <p:nvSpPr>
          <p:cNvPr id="47107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47108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65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0261B4B3-5834-4775-A2D9-DC9A251A01C4}" type="slidenum">
              <a:rPr lang="en-GB" altLang="zh-CN" sz="1200">
                <a:solidFill>
                  <a:srgbClr val="000000"/>
                </a:solidFill>
              </a:rPr>
              <a:pPr/>
              <a:t>44</a:t>
            </a:fld>
            <a:endParaRPr lang="en-GB" altLang="zh-CN" sz="1200">
              <a:solidFill>
                <a:srgbClr val="000000"/>
              </a:solidFill>
            </a:endParaRPr>
          </a:p>
        </p:txBody>
      </p:sp>
      <p:sp>
        <p:nvSpPr>
          <p:cNvPr id="49155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49156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65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B57D8BD5-0DD5-4369-A4DF-D6A3C0EB3098}" type="slidenum">
              <a:rPr lang="en-GB" altLang="zh-CN" sz="1200">
                <a:solidFill>
                  <a:srgbClr val="000000"/>
                </a:solidFill>
              </a:rPr>
              <a:pPr/>
              <a:t>45</a:t>
            </a:fld>
            <a:endParaRPr lang="en-GB" altLang="zh-CN" sz="1200">
              <a:solidFill>
                <a:srgbClr val="000000"/>
              </a:solidFill>
            </a:endParaRPr>
          </a:p>
        </p:txBody>
      </p:sp>
      <p:sp>
        <p:nvSpPr>
          <p:cNvPr id="51203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51204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65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1445A38F-AAD2-4D2A-A40C-5EFB267A6172}" type="slidenum">
              <a:rPr lang="en-GB" altLang="zh-CN" sz="1200">
                <a:solidFill>
                  <a:srgbClr val="000000"/>
                </a:solidFill>
              </a:rPr>
              <a:pPr/>
              <a:t>46</a:t>
            </a:fld>
            <a:endParaRPr lang="en-GB" altLang="zh-CN" sz="1200">
              <a:solidFill>
                <a:srgbClr val="000000"/>
              </a:solidFill>
            </a:endParaRPr>
          </a:p>
        </p:txBody>
      </p:sp>
      <p:sp>
        <p:nvSpPr>
          <p:cNvPr id="53251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53252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65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013D33D6-12B8-4CF7-80F2-0C988D1D1906}" type="slidenum">
              <a:rPr lang="en-GB" altLang="zh-CN" sz="1200">
                <a:solidFill>
                  <a:srgbClr val="000000"/>
                </a:solidFill>
              </a:rPr>
              <a:pPr/>
              <a:t>53</a:t>
            </a:fld>
            <a:endParaRPr lang="en-GB" altLang="zh-CN" sz="1200">
              <a:solidFill>
                <a:srgbClr val="000000"/>
              </a:solidFill>
            </a:endParaRPr>
          </a:p>
        </p:txBody>
      </p:sp>
      <p:sp>
        <p:nvSpPr>
          <p:cNvPr id="55299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68825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55300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65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55E2F057-3DCC-4FE0-B455-D71F32472592}" type="slidenum">
              <a:rPr lang="en-GB" altLang="zh-CN" sz="1200">
                <a:solidFill>
                  <a:srgbClr val="000000"/>
                </a:solidFill>
              </a:rPr>
              <a:pPr/>
              <a:t>62</a:t>
            </a:fld>
            <a:endParaRPr lang="en-GB" altLang="zh-CN" sz="1200">
              <a:solidFill>
                <a:srgbClr val="000000"/>
              </a:solidFill>
            </a:endParaRPr>
          </a:p>
        </p:txBody>
      </p:sp>
      <p:sp>
        <p:nvSpPr>
          <p:cNvPr id="57347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68825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57348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65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FCF839D8-BC01-401B-9CBD-27099FD40A56}" type="slidenum">
              <a:rPr lang="en-GB" altLang="zh-CN" sz="1200">
                <a:solidFill>
                  <a:srgbClr val="000000"/>
                </a:solidFill>
              </a:rPr>
              <a:pPr/>
              <a:t>66</a:t>
            </a:fld>
            <a:endParaRPr lang="en-GB" altLang="zh-CN" sz="1200">
              <a:solidFill>
                <a:srgbClr val="000000"/>
              </a:solidFill>
            </a:endParaRPr>
          </a:p>
        </p:txBody>
      </p:sp>
      <p:sp>
        <p:nvSpPr>
          <p:cNvPr id="59395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59396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65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B5902F2B-884F-4E0A-8C39-D1061B90FE68}" type="slidenum">
              <a:rPr lang="en-GB" altLang="zh-CN" sz="1200">
                <a:solidFill>
                  <a:srgbClr val="000000"/>
                </a:solidFill>
              </a:rPr>
              <a:pPr/>
              <a:t>67</a:t>
            </a:fld>
            <a:endParaRPr lang="en-GB" altLang="zh-CN" sz="1200">
              <a:solidFill>
                <a:srgbClr val="000000"/>
              </a:solidFill>
            </a:endParaRPr>
          </a:p>
        </p:txBody>
      </p:sp>
      <p:sp>
        <p:nvSpPr>
          <p:cNvPr id="61443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61444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65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15C4612C-2896-4EEA-A058-AFD843AD3242}" type="slidenum">
              <a:rPr lang="en-GB" altLang="zh-CN" sz="1200">
                <a:solidFill>
                  <a:srgbClr val="000000"/>
                </a:solidFill>
              </a:rPr>
              <a:pPr/>
              <a:t>68</a:t>
            </a:fld>
            <a:endParaRPr lang="en-GB" altLang="zh-CN" sz="1200">
              <a:solidFill>
                <a:srgbClr val="000000"/>
              </a:solidFill>
            </a:endParaRPr>
          </a:p>
        </p:txBody>
      </p:sp>
      <p:sp>
        <p:nvSpPr>
          <p:cNvPr id="63491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63492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65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1EA14D8D-DFCD-43D7-B704-F72EFCB0A99B}" type="slidenum">
              <a:rPr lang="en-GB" altLang="zh-CN" sz="1200">
                <a:solidFill>
                  <a:srgbClr val="000000"/>
                </a:solidFill>
              </a:rPr>
              <a:pPr/>
              <a:t>69</a:t>
            </a:fld>
            <a:endParaRPr lang="en-GB" altLang="zh-CN" sz="1200">
              <a:solidFill>
                <a:srgbClr val="000000"/>
              </a:solidFill>
            </a:endParaRPr>
          </a:p>
        </p:txBody>
      </p:sp>
      <p:sp>
        <p:nvSpPr>
          <p:cNvPr id="65539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68825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65540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65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9068C-92D3-4379-B60A-14945BBBB116}" type="slidenum">
              <a:rPr lang="zh-CN" altLang="en-US" smtClean="0">
                <a:solidFill>
                  <a:prstClr val="black"/>
                </a:solidFill>
              </a:rPr>
              <a:pPr/>
              <a:t>71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0619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755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1BD1BD6-91E8-4855-B35C-4057013C2FEE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D019A399-A072-4010-8159-AB6AFA9BAEC5}" type="slidenum">
              <a:rPr lang="en-GB" altLang="zh-CN" sz="1200">
                <a:solidFill>
                  <a:srgbClr val="000000"/>
                </a:solidFill>
              </a:rPr>
              <a:pPr/>
              <a:t>81</a:t>
            </a:fld>
            <a:endParaRPr lang="en-GB" altLang="zh-CN" sz="1200">
              <a:solidFill>
                <a:srgbClr val="000000"/>
              </a:solidFill>
            </a:endParaRPr>
          </a:p>
        </p:txBody>
      </p:sp>
      <p:sp>
        <p:nvSpPr>
          <p:cNvPr id="69635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69636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65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867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960A123F-4CE8-43DA-868D-B5CD92448263}" type="slidenum">
              <a:rPr lang="en-GB" altLang="zh-CN" sz="1200">
                <a:solidFill>
                  <a:srgbClr val="000000"/>
                </a:solidFill>
              </a:rPr>
              <a:pPr/>
              <a:t>4</a:t>
            </a:fld>
            <a:endParaRPr lang="en-GB" altLang="zh-CN" sz="1200">
              <a:solidFill>
                <a:srgbClr val="000000"/>
              </a:solidFill>
            </a:endParaRPr>
          </a:p>
        </p:txBody>
      </p:sp>
      <p:sp>
        <p:nvSpPr>
          <p:cNvPr id="18435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18436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65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77B28DDA-6595-41A6-A091-6EE0BFDEA517}" type="slidenum">
              <a:rPr lang="en-GB" altLang="zh-CN" sz="1200">
                <a:solidFill>
                  <a:srgbClr val="000000"/>
                </a:solidFill>
              </a:rPr>
              <a:pPr/>
              <a:t>9</a:t>
            </a:fld>
            <a:endParaRPr lang="en-GB" altLang="zh-CN" sz="1200">
              <a:solidFill>
                <a:srgbClr val="000000"/>
              </a:solidFill>
            </a:endParaRPr>
          </a:p>
        </p:txBody>
      </p:sp>
      <p:sp>
        <p:nvSpPr>
          <p:cNvPr id="26627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26628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65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17A6E6BE-C430-416E-8E22-E6093FB0055B}" type="slidenum">
              <a:rPr lang="en-GB" altLang="zh-CN" sz="1200">
                <a:solidFill>
                  <a:srgbClr val="000000"/>
                </a:solidFill>
              </a:rPr>
              <a:pPr/>
              <a:t>10</a:t>
            </a:fld>
            <a:endParaRPr lang="en-GB" altLang="zh-CN" sz="1200">
              <a:solidFill>
                <a:srgbClr val="000000"/>
              </a:solidFill>
            </a:endParaRPr>
          </a:p>
        </p:txBody>
      </p:sp>
      <p:sp>
        <p:nvSpPr>
          <p:cNvPr id="28675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68825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28676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65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9068C-92D3-4379-B60A-14945BBBB116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511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9068C-92D3-4379-B60A-14945BBBB116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866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7F1F-D037-47DE-8A72-7380C4DCAA9D}" type="datetime1">
              <a:rPr lang="zh-CN" altLang="en-US" smtClean="0"/>
              <a:pPr/>
              <a:t>2017/3/20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3090874" cy="365125"/>
          </a:xfrm>
        </p:spPr>
        <p:txBody>
          <a:bodyPr/>
          <a:lstStyle/>
          <a:p>
            <a:r>
              <a:rPr lang="en-US" altLang="zh-CN" smtClean="0"/>
              <a:t>Part XII IO System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1513-B522-4D3C-B745-39BE39061295}" type="datetime1">
              <a:rPr lang="zh-CN" altLang="en-US" smtClean="0"/>
              <a:pPr/>
              <a:t>2017/3/20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XII IO System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91CEB-58A0-42B0-88D8-0BA061017FB2}" type="datetime1">
              <a:rPr lang="zh-CN" altLang="en-US" smtClean="0"/>
              <a:pPr/>
              <a:t>2017/3/20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XII IO System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E1C1-564D-4BB7-A302-DFFBCFE6AAC7}" type="datetime1">
              <a:rPr lang="zh-CN" altLang="en-US" smtClean="0"/>
              <a:pPr/>
              <a:t>2017/3/20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XII IO System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66800" y="1981200"/>
            <a:ext cx="36957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914900" y="1981200"/>
            <a:ext cx="36957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1066800" y="4305300"/>
            <a:ext cx="36957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914900" y="4305300"/>
            <a:ext cx="36957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>
          <a:xfrm>
            <a:off x="1066800" y="6553200"/>
            <a:ext cx="22098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6248400" y="6542088"/>
            <a:ext cx="2895600" cy="23971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572000" y="6542088"/>
            <a:ext cx="611188" cy="239712"/>
          </a:xfrm>
        </p:spPr>
        <p:txBody>
          <a:bodyPr/>
          <a:lstStyle>
            <a:lvl1pPr>
              <a:defRPr/>
            </a:lvl1pPr>
          </a:lstStyle>
          <a:p>
            <a:fld id="{9241585C-1ED0-41A9-802F-FB01A26DF89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41742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66800" y="1981200"/>
            <a:ext cx="36957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>
          <a:xfrm>
            <a:off x="1066800" y="6553200"/>
            <a:ext cx="22098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6248400" y="6542088"/>
            <a:ext cx="2895600" cy="23971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4572000" y="6542088"/>
            <a:ext cx="611188" cy="239712"/>
          </a:xfrm>
        </p:spPr>
        <p:txBody>
          <a:bodyPr/>
          <a:lstStyle>
            <a:lvl1pPr>
              <a:defRPr/>
            </a:lvl1pPr>
          </a:lstStyle>
          <a:p>
            <a:fld id="{C19F967A-99FC-4ADD-AD5C-40673AE690D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0144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1981200"/>
            <a:ext cx="36957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914900" y="1981200"/>
            <a:ext cx="36957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914900" y="4305300"/>
            <a:ext cx="36957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0"/>
          </p:nvPr>
        </p:nvSpPr>
        <p:spPr>
          <a:xfrm>
            <a:off x="1066800" y="6553200"/>
            <a:ext cx="22098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6248400" y="6542088"/>
            <a:ext cx="2895600" cy="23971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4572000" y="6542088"/>
            <a:ext cx="611188" cy="239712"/>
          </a:xfrm>
        </p:spPr>
        <p:txBody>
          <a:bodyPr/>
          <a:lstStyle>
            <a:lvl1pPr>
              <a:defRPr/>
            </a:lvl1pPr>
          </a:lstStyle>
          <a:p>
            <a:fld id="{56994EED-BD34-418D-97D4-63D50434D2E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5183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66800" y="1981200"/>
            <a:ext cx="36957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914900" y="1981200"/>
            <a:ext cx="36957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914900" y="4305300"/>
            <a:ext cx="36957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0"/>
          </p:nvPr>
        </p:nvSpPr>
        <p:spPr>
          <a:xfrm>
            <a:off x="1066800" y="6553200"/>
            <a:ext cx="22098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6248400" y="6542088"/>
            <a:ext cx="2895600" cy="23971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4572000" y="6542088"/>
            <a:ext cx="611188" cy="239712"/>
          </a:xfrm>
        </p:spPr>
        <p:txBody>
          <a:bodyPr/>
          <a:lstStyle>
            <a:lvl1pPr>
              <a:defRPr/>
            </a:lvl1pPr>
          </a:lstStyle>
          <a:p>
            <a:fld id="{E58AD798-B08C-4C4C-BE09-07E7785A8B9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49869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390525"/>
            <a:ext cx="7758113" cy="236855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454AC-92EC-4173-B788-A583430B39A0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482960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608408-BEBC-4EA4-BDD0-E2CD570B9A1B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89477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C6741F-AA6C-41AB-8317-3A1C13EB6DB9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206774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85852" cy="6858000"/>
          </a:xfrm>
          <a:solidFill>
            <a:schemeClr val="bg1">
              <a:lumMod val="75000"/>
            </a:schemeClr>
          </a:solidFill>
        </p:spPr>
        <p:txBody>
          <a:bodyPr vert="vert270" anchor="ctr"/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66830" y="6356350"/>
            <a:ext cx="1276344" cy="365125"/>
          </a:xfrm>
        </p:spPr>
        <p:txBody>
          <a:bodyPr/>
          <a:lstStyle/>
          <a:p>
            <a:fld id="{70558B1B-0F5A-4E8C-AA67-19CE5B1FD24A}" type="datetime1">
              <a:rPr lang="zh-CN" altLang="en-US" smtClean="0"/>
              <a:pPr/>
              <a:t>2017/3/20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XII IO System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85852" y="571480"/>
            <a:ext cx="7572396" cy="5197493"/>
          </a:xfrm>
        </p:spPr>
        <p:txBody>
          <a:bodyPr/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44A830-618B-4F71-B076-6E0EF53FFA41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7898973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02063" cy="4646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7863" y="1600200"/>
            <a:ext cx="3803650" cy="4646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01F9D2-35A5-4AD9-9247-4C2A2CE38FC0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191916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7E0D81-5AB2-4048-B085-1F944F6EB527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4408320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58A724-C812-489B-BA75-6A911294BB9A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805917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610FB4-6D09-4598-A00C-23098ACD99B8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829196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76AA9F-878B-4BCF-B591-9DA4BEF5919D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8049973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10DB10-0861-4815-AA81-2791EAF8FEA6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4571314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6B75CA-7F21-4F31-ABC4-5082C951075A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5623646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3175" y="-390525"/>
            <a:ext cx="1938338" cy="6637338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-390525"/>
            <a:ext cx="5667375" cy="6637338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5FC05C-43A6-41A5-BB18-12C2D0918CF7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7399352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390525"/>
            <a:ext cx="7758113" cy="236855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454AC-92EC-4173-B788-A583430B39A0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227047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126055"/>
          </a:xfrm>
        </p:spPr>
        <p:txBody>
          <a:bodyPr/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854B-B7A1-4C84-93F4-45530D2BDAC2}" type="datetime1">
              <a:rPr lang="zh-CN" altLang="en-US" smtClean="0"/>
              <a:pPr/>
              <a:t>2017/3/20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XII IO System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charset="2"/>
              <a:buNone/>
              <a:defRPr sz="2800"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98D5F61D-ADED-48CD-A2BC-3664D4F2CD4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319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834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089112-3ACF-486A-A31F-E4557170F41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794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E91B53-F20C-47B5-824A-4B56ABE7695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2038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5896BA-4E68-4FBB-8F03-2A4F5701787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8410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A3EE51-E39D-4B97-B184-49CE239DE02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146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565632-AB3F-4623-AE4B-B7B04CFA60E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744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C8746D-E283-4137-8808-94D3D870070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12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96026-CCA8-46FF-95AF-6389CC25504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6239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79304B-1980-4FE8-9077-F6991282182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8844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D75F32-3227-4735-8F7B-E3F9379F2D5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4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4094-AB33-4BC4-A8DA-9A7FD3D30CF4}" type="datetime1">
              <a:rPr lang="zh-CN" altLang="en-US" smtClean="0"/>
              <a:pPr/>
              <a:t>2017/3/20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XII IO System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220C0F-81A8-4FB9-AA79-DAA907C887A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752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A986-7B2F-496E-8939-4163BB392398}" type="datetime1">
              <a:rPr lang="zh-CN" altLang="en-US" smtClean="0"/>
              <a:pPr/>
              <a:t>2017/3/20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XII IO System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CA71-07B8-4C04-AA05-D3FB8933F70B}" type="datetime1">
              <a:rPr lang="zh-CN" altLang="en-US" smtClean="0"/>
              <a:pPr/>
              <a:t>2017/3/20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XII IO System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92F52-80AA-466A-A6CF-E81580FE1DBE}" type="datetime1">
              <a:rPr lang="zh-CN" altLang="en-US" smtClean="0"/>
              <a:pPr/>
              <a:t>2017/3/20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XII IO System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8F726-DB17-4314-8490-127F652ABC12}" type="datetime1">
              <a:rPr lang="zh-CN" altLang="en-US" smtClean="0"/>
              <a:pPr/>
              <a:t>2017/3/20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XII IO System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059C6-6A44-46C5-8F77-0653B90ADEA5}" type="datetime1">
              <a:rPr lang="zh-CN" altLang="en-US" smtClean="0"/>
              <a:pPr/>
              <a:t>2017/3/20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XII IO System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85728"/>
            <a:ext cx="8229600" cy="65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0108"/>
            <a:ext cx="8229600" cy="512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BB07B-F8E6-4FF3-BCFA-DB46BDB7325B}" type="datetime1">
              <a:rPr lang="zh-CN" altLang="en-US" smtClean="0"/>
              <a:pPr/>
              <a:t>2017/3/20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3090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Part XII IO System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-390525"/>
            <a:ext cx="7758113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58113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Click to edit the outline text format</a:t>
            </a:r>
          </a:p>
          <a:p>
            <a:pPr lvl="1"/>
            <a:r>
              <a:rPr lang="en-GB" altLang="zh-CN" smtClean="0"/>
              <a:t>Second Outline Level</a:t>
            </a:r>
          </a:p>
          <a:p>
            <a:pPr lvl="2"/>
            <a:r>
              <a:rPr lang="en-GB" altLang="zh-CN" smtClean="0"/>
              <a:t>Third Outline Level</a:t>
            </a:r>
          </a:p>
          <a:p>
            <a:pPr lvl="3"/>
            <a:r>
              <a:rPr lang="en-GB" altLang="zh-CN" smtClean="0"/>
              <a:t>Fourth Outline Level</a:t>
            </a:r>
          </a:p>
          <a:p>
            <a:pPr lvl="4"/>
            <a:r>
              <a:rPr lang="en-GB" altLang="zh-CN" smtClean="0"/>
              <a:t>Fifth Outline Level</a:t>
            </a:r>
          </a:p>
          <a:p>
            <a:pPr lvl="4"/>
            <a:r>
              <a:rPr lang="en-GB" altLang="zh-CN" smtClean="0"/>
              <a:t>Sixth Outline Level</a:t>
            </a:r>
          </a:p>
          <a:p>
            <a:pPr lvl="4"/>
            <a:r>
              <a:rPr lang="en-GB" altLang="zh-CN" smtClean="0"/>
              <a:t>Seventh Outline Level</a:t>
            </a:r>
          </a:p>
          <a:p>
            <a:pPr lvl="4"/>
            <a:r>
              <a:rPr lang="en-GB" altLang="zh-CN" smtClean="0"/>
              <a:t>Eighth Outline Level</a:t>
            </a:r>
          </a:p>
          <a:p>
            <a:pPr lvl="4"/>
            <a:r>
              <a:rPr lang="en-GB" altLang="zh-CN" smtClean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85800" y="6248400"/>
            <a:ext cx="1890713" cy="4429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400">
                <a:solidFill>
                  <a:srgbClr val="000000"/>
                </a:solidFill>
                <a:cs typeface="Tahoma" charset="0"/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zh-CN" altLang="zh-CN" smtClean="0">
              <a:latin typeface="Times New Roman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5410200" y="6400800"/>
            <a:ext cx="2881313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400">
                <a:solidFill>
                  <a:srgbClr val="000000"/>
                </a:solidFill>
                <a:cs typeface="Tahoma" charset="0"/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zh-CN" altLang="zh-CN" smtClean="0">
              <a:latin typeface="Times New Roman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305800" y="6400800"/>
            <a:ext cx="611188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400">
                <a:solidFill>
                  <a:srgbClr val="000000"/>
                </a:solidFill>
                <a:cs typeface="Tahoma" charset="0"/>
              </a:defRPr>
            </a:lvl1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fld id="{BDA9CF9F-2A01-47C7-8A28-0C1FB9BB678B}" type="slidenum">
              <a:rPr lang="en-GB" altLang="zh-CN" smtClean="0">
                <a:latin typeface="Times New Roman" charset="0"/>
              </a:rPr>
              <a:pPr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</a:pPr>
              <a:t>‹#›</a:t>
            </a:fld>
            <a:endParaRPr lang="en-GB" altLang="zh-CN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txStyles>
    <p:titleStyle>
      <a:lvl1pPr algn="l" defTabSz="449263" rtl="0" eaLnBrk="0" fontAlgn="base" hangingPunct="0">
        <a:lnSpc>
          <a:spcPts val="8663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u="sng">
          <a:solidFill>
            <a:srgbClr val="3333CC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ts val="8663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u="sng">
          <a:solidFill>
            <a:srgbClr val="3333CC"/>
          </a:solidFill>
          <a:latin typeface="Comic Sans MS" charset="0"/>
          <a:ea typeface="MS Gothic" charset="0"/>
          <a:cs typeface="MS Gothic" charset="0"/>
        </a:defRPr>
      </a:lvl2pPr>
      <a:lvl3pPr algn="l" defTabSz="449263" rtl="0" eaLnBrk="0" fontAlgn="base" hangingPunct="0">
        <a:lnSpc>
          <a:spcPts val="8663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u="sng">
          <a:solidFill>
            <a:srgbClr val="3333CC"/>
          </a:solidFill>
          <a:latin typeface="Comic Sans MS" charset="0"/>
          <a:ea typeface="MS Gothic" charset="0"/>
          <a:cs typeface="MS Gothic" charset="0"/>
        </a:defRPr>
      </a:lvl3pPr>
      <a:lvl4pPr algn="l" defTabSz="449263" rtl="0" eaLnBrk="0" fontAlgn="base" hangingPunct="0">
        <a:lnSpc>
          <a:spcPts val="8663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u="sng">
          <a:solidFill>
            <a:srgbClr val="3333CC"/>
          </a:solidFill>
          <a:latin typeface="Comic Sans MS" charset="0"/>
          <a:ea typeface="MS Gothic" charset="0"/>
          <a:cs typeface="MS Gothic" charset="0"/>
        </a:defRPr>
      </a:lvl4pPr>
      <a:lvl5pPr algn="l" defTabSz="449263" rtl="0" eaLnBrk="0" fontAlgn="base" hangingPunct="0">
        <a:lnSpc>
          <a:spcPts val="8663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u="sng">
          <a:solidFill>
            <a:srgbClr val="3333CC"/>
          </a:solidFill>
          <a:latin typeface="Comic Sans MS" charset="0"/>
          <a:ea typeface="MS Gothic" charset="0"/>
          <a:cs typeface="MS Gothic" charset="0"/>
        </a:defRPr>
      </a:lvl5pPr>
      <a:lvl6pPr marL="2514600" indent="-228600" algn="l" defTabSz="449263" rtl="0" eaLnBrk="0" fontAlgn="base" hangingPunct="0">
        <a:lnSpc>
          <a:spcPts val="8663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u="sng">
          <a:solidFill>
            <a:srgbClr val="3333CC"/>
          </a:solidFill>
          <a:latin typeface="Comic Sans MS" charset="0"/>
          <a:ea typeface="MS Gothic" charset="0"/>
          <a:cs typeface="MS Gothic" charset="0"/>
        </a:defRPr>
      </a:lvl6pPr>
      <a:lvl7pPr marL="2971800" indent="-228600" algn="l" defTabSz="449263" rtl="0" eaLnBrk="0" fontAlgn="base" hangingPunct="0">
        <a:lnSpc>
          <a:spcPts val="8663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u="sng">
          <a:solidFill>
            <a:srgbClr val="3333CC"/>
          </a:solidFill>
          <a:latin typeface="Comic Sans MS" charset="0"/>
          <a:ea typeface="MS Gothic" charset="0"/>
          <a:cs typeface="MS Gothic" charset="0"/>
        </a:defRPr>
      </a:lvl7pPr>
      <a:lvl8pPr marL="3429000" indent="-228600" algn="l" defTabSz="449263" rtl="0" eaLnBrk="0" fontAlgn="base" hangingPunct="0">
        <a:lnSpc>
          <a:spcPts val="8663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u="sng">
          <a:solidFill>
            <a:srgbClr val="3333CC"/>
          </a:solidFill>
          <a:latin typeface="Comic Sans MS" charset="0"/>
          <a:ea typeface="MS Gothic" charset="0"/>
          <a:cs typeface="MS Gothic" charset="0"/>
        </a:defRPr>
      </a:lvl8pPr>
      <a:lvl9pPr marL="3886200" indent="-228600" algn="l" defTabSz="449263" rtl="0" eaLnBrk="0" fontAlgn="base" hangingPunct="0">
        <a:lnSpc>
          <a:spcPts val="8663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u="sng">
          <a:solidFill>
            <a:srgbClr val="3333CC"/>
          </a:solidFill>
          <a:latin typeface="Comic Sans MS" charset="0"/>
          <a:ea typeface="MS Gothic" charset="0"/>
          <a:cs typeface="MS Gothic" charset="0"/>
        </a:defRPr>
      </a:lvl9pPr>
    </p:titleStyle>
    <p:bodyStyle>
      <a:lvl1pPr marL="342900" indent="-342900" algn="l" defTabSz="449263" rtl="0" eaLnBrk="0" fontAlgn="base" hangingPunct="0">
        <a:lnSpc>
          <a:spcPts val="61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ts val="5175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ts val="43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58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000">
          <a:solidFill>
            <a:srgbClr val="000000"/>
          </a:solidFill>
          <a:latin typeface="Times New Roman" charset="0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58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»"/>
        <a:defRPr sz="2000">
          <a:solidFill>
            <a:srgbClr val="000000"/>
          </a:solidFill>
          <a:latin typeface="Times New Roman" charset="0"/>
          <a:ea typeface="+mn-ea"/>
          <a:cs typeface="+mn-cs"/>
        </a:defRPr>
      </a:lvl5pPr>
      <a:lvl6pPr marL="2514600" indent="-228600" algn="l" defTabSz="449263" rtl="0" eaLnBrk="0" fontAlgn="base" hangingPunct="0">
        <a:lnSpc>
          <a:spcPct val="58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Times New Roman" charset="0"/>
          <a:ea typeface="+mn-ea"/>
          <a:cs typeface="+mn-cs"/>
        </a:defRPr>
      </a:lvl6pPr>
      <a:lvl7pPr marL="2971800" indent="-228600" algn="l" defTabSz="449263" rtl="0" eaLnBrk="0" fontAlgn="base" hangingPunct="0">
        <a:lnSpc>
          <a:spcPct val="58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Times New Roman" charset="0"/>
          <a:ea typeface="+mn-ea"/>
          <a:cs typeface="+mn-cs"/>
        </a:defRPr>
      </a:lvl7pPr>
      <a:lvl8pPr marL="3429000" indent="-228600" algn="l" defTabSz="449263" rtl="0" eaLnBrk="0" fontAlgn="base" hangingPunct="0">
        <a:lnSpc>
          <a:spcPct val="58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Times New Roman" charset="0"/>
          <a:ea typeface="+mn-ea"/>
          <a:cs typeface="+mn-cs"/>
        </a:defRPr>
      </a:lvl8pPr>
      <a:lvl9pPr marL="3886200" indent="-228600" algn="l" defTabSz="449263" rtl="0" eaLnBrk="0" fontAlgn="base" hangingPunct="0">
        <a:lnSpc>
          <a:spcPct val="58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Times New Roman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6C3630B-D4D1-4F1B-A74A-8F7041E36009}" type="slidenum">
              <a:rPr lang="en-U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2295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272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s.ucla.edu/~lk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7.jpeg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gif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i.com/" TargetMode="External"/><Relationship Id="rId2" Type="http://schemas.openxmlformats.org/officeDocument/2006/relationships/hyperlink" Target="http://www.ucla.edu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utah.edu/" TargetMode="External"/><Relationship Id="rId4" Type="http://schemas.openxmlformats.org/officeDocument/2006/relationships/hyperlink" Target="http://www.ucsb.edu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aleph.llull.net/wp-content/files/imp.jp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ublic.web.cern.ch/Public/ACHIEVEMENTS/web.html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History/19921103-hypertext/hypertext/WWW/TheProject.html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info.cern.ch/" TargetMode="External"/><Relationship Id="rId5" Type="http://schemas.openxmlformats.org/officeDocument/2006/relationships/hyperlink" Target="http://www.w3.org/History/1994/WWW/Journals/CACM/screensnap2_24c.gif" TargetMode="Externa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www.arpa.mil/" TargetMode="Externa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hyperlink" Target="http://www.arin.net/" TargetMode="External"/><Relationship Id="rId7" Type="http://schemas.openxmlformats.org/officeDocument/2006/relationships/image" Target="../media/image75.png"/><Relationship Id="rId2" Type="http://schemas.openxmlformats.org/officeDocument/2006/relationships/hyperlink" Target="http://www.apnic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jpeg"/><Relationship Id="rId4" Type="http://schemas.openxmlformats.org/officeDocument/2006/relationships/hyperlink" Target="http://www.ripe.net/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iblio.org/pioneers/index.html" TargetMode="External"/><Relationship Id="rId7" Type="http://schemas.openxmlformats.org/officeDocument/2006/relationships/image" Target="../media/image77.jpeg"/><Relationship Id="rId2" Type="http://schemas.openxmlformats.org/officeDocument/2006/relationships/hyperlink" Target="http://www.zakon.org/robert/internet/timeline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cnnic.net.cn/evolution.shtml" TargetMode="External"/><Relationship Id="rId5" Type="http://schemas.openxmlformats.org/officeDocument/2006/relationships/hyperlink" Target="http://www.pbs.org/internet/timeline/" TargetMode="External"/><Relationship Id="rId4" Type="http://schemas.openxmlformats.org/officeDocument/2006/relationships/hyperlink" Target="http://sunland.gsfc.nasa.gov/info/guide/Top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valley.com/cgi-bin/intval/net_history.pl?chapter=1" TargetMode="External"/><Relationship Id="rId7" Type="http://schemas.openxmlformats.org/officeDocument/2006/relationships/hyperlink" Target="http://pages.cpsc.ucalgary.ca/~carey/CPSC641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www.zakon.org/robert/internet/timeline/" TargetMode="External"/><Relationship Id="rId5" Type="http://schemas.openxmlformats.org/officeDocument/2006/relationships/hyperlink" Target="http://www.let.leidenuniv.nl/history/ivh/frame_theorie.html" TargetMode="External"/><Relationship Id="rId4" Type="http://schemas.openxmlformats.org/officeDocument/2006/relationships/hyperlink" Target="http://www.walthowe.com/navnet/history.html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oc.org/internet/history/cerf.s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://www.eecs.umich.edu/~fessler/misc/funny/gore,net.txt" TargetMode="External"/><Relationship Id="rId5" Type="http://schemas.openxmlformats.org/officeDocument/2006/relationships/hyperlink" Target="http://www.zakon.org/robert/internet/timeline/" TargetMode="External"/><Relationship Id="rId4" Type="http://schemas.openxmlformats.org/officeDocument/2006/relationships/hyperlink" Target="http://www.walthowe.com/navnet/history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40768"/>
            <a:ext cx="9144000" cy="1470025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r>
              <a:rPr lang="en-US" altLang="zh-CN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First course of Computer Science</a:t>
            </a:r>
            <a:endParaRPr lang="zh-CN" altLang="en-US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44" y="2925095"/>
            <a:ext cx="9001156" cy="1119214"/>
          </a:xfrm>
        </p:spPr>
        <p:txBody>
          <a:bodyPr/>
          <a:lstStyle/>
          <a:p>
            <a:r>
              <a:rPr lang="en-US" altLang="zh-CN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B0F0"/>
                </a:solidFill>
              </a:rPr>
              <a:t>Part VIII: Internet  - Connect you with the world</a:t>
            </a:r>
          </a:p>
        </p:txBody>
      </p:sp>
    </p:spTree>
    <p:extLst>
      <p:ext uri="{BB962C8B-B14F-4D97-AF65-F5344CB8AC3E}">
        <p14:creationId xmlns:p14="http://schemas.microsoft.com/office/powerpoint/2010/main" val="15691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0508AA84-EBE2-4D71-BAC3-3C606D25E3A9}" type="slidenum">
              <a:rPr lang="en-GB" altLang="zh-CN" sz="1400">
                <a:solidFill>
                  <a:srgbClr val="000000"/>
                </a:solidFill>
              </a:rPr>
              <a:pPr/>
              <a:t>10</a:t>
            </a:fld>
            <a:endParaRPr lang="en-GB" altLang="zh-CN" sz="1400">
              <a:solidFill>
                <a:srgbClr val="000000"/>
              </a:solidFill>
            </a:endParaRPr>
          </a:p>
        </p:txBody>
      </p:sp>
      <p:sp>
        <p:nvSpPr>
          <p:cNvPr id="27651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-39688"/>
            <a:ext cx="7769225" cy="1673226"/>
          </a:xfrm>
        </p:spPr>
        <p:txBody>
          <a:bodyPr lIns="0" tIns="0" rIns="0" bIns="0"/>
          <a:lstStyle/>
          <a:p>
            <a:pPr>
              <a:lnSpc>
                <a:spcPct val="117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zh-CN" u="none" smtClean="0"/>
              <a:t>Packet Switching</a:t>
            </a: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779838" y="1439863"/>
            <a:ext cx="5046662" cy="5040312"/>
          </a:xfrm>
        </p:spPr>
        <p:txBody>
          <a:bodyPr lIns="0" tIns="0" rIns="0" bIns="0"/>
          <a:lstStyle/>
          <a:p>
            <a:pPr marL="328613" indent="-328613">
              <a:lnSpc>
                <a:spcPct val="13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dirty="0" smtClean="0"/>
              <a:t>1961: Leonard </a:t>
            </a:r>
            <a:r>
              <a:rPr lang="en-GB" altLang="zh-CN" dirty="0" err="1" smtClean="0"/>
              <a:t>Kleinrock</a:t>
            </a:r>
            <a:r>
              <a:rPr lang="en-GB" altLang="zh-CN" dirty="0" smtClean="0"/>
              <a:t> uses </a:t>
            </a:r>
            <a:r>
              <a:rPr lang="en-GB" altLang="zh-CN" b="1" dirty="0" smtClean="0"/>
              <a:t>queuing theory</a:t>
            </a:r>
            <a:r>
              <a:rPr lang="en-GB" altLang="zh-CN" dirty="0" smtClean="0"/>
              <a:t>, proposes packet switched networks</a:t>
            </a:r>
          </a:p>
          <a:p>
            <a:pPr marL="728663" lvl="1" indent="-271463">
              <a:lnSpc>
                <a:spcPct val="137000"/>
              </a:lnSpc>
              <a:buClr>
                <a:srgbClr val="3333CC"/>
              </a:buClr>
              <a:buSzPct val="75000"/>
              <a:buFont typeface="ZapfDingbats" pitchFamily="80" charset="2"/>
              <a:buChar char="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dirty="0" smtClean="0"/>
              <a:t>More bandwidth efficient</a:t>
            </a:r>
          </a:p>
          <a:p>
            <a:pPr marL="728663" lvl="1" indent="-271463">
              <a:lnSpc>
                <a:spcPct val="137000"/>
              </a:lnSpc>
              <a:buClr>
                <a:srgbClr val="3333CC"/>
              </a:buClr>
              <a:buSzPct val="75000"/>
              <a:buFont typeface="ZapfDingbats" pitchFamily="80" charset="2"/>
              <a:buChar char="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dirty="0" smtClean="0"/>
              <a:t>Robust – not reliant on single route</a:t>
            </a:r>
          </a:p>
        </p:txBody>
      </p:sp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439863"/>
            <a:ext cx="31750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7654" name="Text Box 4"/>
          <p:cNvSpPr txBox="1">
            <a:spLocks noChangeArrowheads="1"/>
          </p:cNvSpPr>
          <p:nvPr/>
        </p:nvSpPr>
        <p:spPr bwMode="auto">
          <a:xfrm>
            <a:off x="179388" y="6480175"/>
            <a:ext cx="5040312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GB" altLang="zh-CN" sz="1000" smtClean="0">
                <a:solidFill>
                  <a:srgbClr val="000000"/>
                </a:solidFill>
              </a:rPr>
              <a:t>Image Source: Leonard Kleinrock's homepage, </a:t>
            </a:r>
            <a:r>
              <a:rPr lang="en-GB" altLang="zh-CN" sz="1000" smtClean="0">
                <a:solidFill>
                  <a:srgbClr val="CCCCFF"/>
                </a:solidFill>
                <a:hlinkClick r:id="rId4"/>
              </a:rPr>
              <a:t>http://www.cs.ucla.edu/~lk/</a:t>
            </a:r>
          </a:p>
          <a:p>
            <a:pPr defTabSz="449263" eaLnBrk="0" fontAlgn="base" hangingPunct="0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GB" altLang="zh-CN" sz="1000" smtClean="0">
              <a:solidFill>
                <a:srgbClr val="CC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0419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7705-1075-4842-A721-6DE57DE99395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17510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Packet Switching or Circuit Switching?</a:t>
            </a:r>
          </a:p>
        </p:txBody>
      </p:sp>
      <p:sp>
        <p:nvSpPr>
          <p:cNvPr id="17510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FF00"/>
                </a:solidFill>
              </a:rPr>
              <a:t>Circuit Switching</a:t>
            </a:r>
          </a:p>
          <a:p>
            <a:pPr lvl="1"/>
            <a:r>
              <a:rPr lang="en-US" altLang="zh-CN"/>
              <a:t>A network that provides data channels for the sole use by a single user.</a:t>
            </a:r>
          </a:p>
          <a:p>
            <a:r>
              <a:rPr lang="en-US" altLang="zh-CN">
                <a:solidFill>
                  <a:srgbClr val="FF9900"/>
                </a:solidFill>
              </a:rPr>
              <a:t>Packet Switching</a:t>
            </a:r>
          </a:p>
          <a:p>
            <a:pPr lvl="1"/>
            <a:r>
              <a:rPr lang="en-US" altLang="zh-CN"/>
              <a:t>Message is broken into pieces of data and is transmitted over the network.</a:t>
            </a:r>
          </a:p>
          <a:p>
            <a:pPr lvl="1"/>
            <a:endParaRPr lang="en-US" altLang="zh-CN"/>
          </a:p>
          <a:p>
            <a:r>
              <a:rPr lang="en-US" altLang="zh-CN"/>
              <a:t>Demo now!</a:t>
            </a:r>
          </a:p>
        </p:txBody>
      </p:sp>
    </p:spTree>
    <p:extLst>
      <p:ext uri="{BB962C8B-B14F-4D97-AF65-F5344CB8AC3E}">
        <p14:creationId xmlns:p14="http://schemas.microsoft.com/office/powerpoint/2010/main" val="135930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654032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The fundamental mechanism of the Internet</a:t>
            </a:r>
            <a:endParaRPr lang="zh-CN" alt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Two concepts</a:t>
            </a:r>
          </a:p>
          <a:p>
            <a:pPr lvl="1"/>
            <a:r>
              <a:rPr lang="en-US" altLang="zh-CN" b="1" dirty="0" smtClean="0"/>
              <a:t>“</a:t>
            </a:r>
            <a:r>
              <a:rPr lang="en-US" altLang="zh-CN" b="1" u="sng" dirty="0" smtClean="0">
                <a:solidFill>
                  <a:srgbClr val="C00000"/>
                </a:solidFill>
              </a:rPr>
              <a:t>Store and Forward</a:t>
            </a:r>
            <a:r>
              <a:rPr lang="en-US" altLang="zh-CN" b="1" dirty="0" smtClean="0"/>
              <a:t>” </a:t>
            </a:r>
            <a:r>
              <a:rPr lang="en-US" altLang="zh-CN" dirty="0" smtClean="0"/>
              <a:t>(</a:t>
            </a:r>
            <a:r>
              <a:rPr lang="en-US" altLang="zh-CN" sz="2400" dirty="0" err="1" smtClean="0"/>
              <a:t>Baran</a:t>
            </a:r>
            <a:r>
              <a:rPr lang="en-US" altLang="zh-CN" dirty="0" smtClean="0"/>
              <a:t>) </a:t>
            </a:r>
            <a:r>
              <a:rPr lang="en-US" altLang="zh-CN" b="1" dirty="0" smtClean="0"/>
              <a:t>&amp; “</a:t>
            </a:r>
            <a:r>
              <a:rPr lang="en-US" altLang="zh-CN" b="1" u="sng" dirty="0" smtClean="0">
                <a:solidFill>
                  <a:srgbClr val="C00000"/>
                </a:solidFill>
              </a:rPr>
              <a:t>Packet-switching</a:t>
            </a:r>
            <a:r>
              <a:rPr lang="en-US" altLang="zh-CN" b="1" dirty="0" smtClean="0"/>
              <a:t>”</a:t>
            </a:r>
            <a:r>
              <a:rPr lang="en-US" altLang="zh-CN" dirty="0" smtClean="0"/>
              <a:t> (</a:t>
            </a:r>
            <a:r>
              <a:rPr lang="en-US" altLang="zh-CN" sz="2400" dirty="0" smtClean="0"/>
              <a:t>Davies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9146" y="2478281"/>
            <a:ext cx="3062701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500134" y="6121619"/>
            <a:ext cx="14542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solidFill>
                  <a:srgbClr val="000000"/>
                </a:solidFill>
                <a:ea typeface="SimSun" pitchFamily="2" charset="-122"/>
              </a:rPr>
              <a:t>Paul </a:t>
            </a:r>
            <a:r>
              <a:rPr lang="en-US" altLang="zh-CN" sz="2000" dirty="0" err="1" smtClean="0">
                <a:solidFill>
                  <a:srgbClr val="000000"/>
                </a:solidFill>
                <a:ea typeface="SimSun" pitchFamily="2" charset="-122"/>
              </a:rPr>
              <a:t>Baran</a:t>
            </a:r>
            <a:endParaRPr lang="zh-CN" altLang="en-US" sz="2000" dirty="0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32" y="647880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rgbClr val="000000"/>
                </a:solidFill>
                <a:ea typeface="SimSun" pitchFamily="2" charset="-122"/>
              </a:rPr>
              <a:t>http://www.techcn.com.cn/index.php?doc-view-130901</a:t>
            </a:r>
            <a:endParaRPr lang="zh-CN" altLang="en-US" sz="1200" dirty="0">
              <a:solidFill>
                <a:srgbClr val="000000"/>
              </a:solidFill>
              <a:ea typeface="SimSun" pitchFamily="2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9092" y="2478281"/>
            <a:ext cx="3688077" cy="3651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4500530" y="6121619"/>
            <a:ext cx="3937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solidFill>
                  <a:srgbClr val="000000"/>
                </a:solidFill>
                <a:ea typeface="SimSun" pitchFamily="2" charset="-122"/>
              </a:rPr>
              <a:t>Donald Watts Davies, 1924-2000</a:t>
            </a:r>
            <a:endParaRPr lang="zh-CN" altLang="en-US" sz="2000" dirty="0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29076" y="6478809"/>
            <a:ext cx="47148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rgbClr val="000000"/>
                </a:solidFill>
                <a:ea typeface="SimSun" pitchFamily="2" charset="-122"/>
              </a:rPr>
              <a:t>http://www.cs.rhul.ac.uk/Studying/ug/daviesscholarship.html</a:t>
            </a:r>
            <a:endParaRPr lang="zh-CN" altLang="en-US" sz="1200" dirty="0">
              <a:solidFill>
                <a:srgbClr val="000000"/>
              </a:solidFill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573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82352" y="506727"/>
            <a:ext cx="8686800" cy="4117943"/>
          </a:xfrm>
        </p:spPr>
        <p:txBody>
          <a:bodyPr/>
          <a:lstStyle/>
          <a:p>
            <a:r>
              <a:rPr lang="en-US" altLang="zh-CN" b="1" u="sng" dirty="0" smtClean="0"/>
              <a:t>Packet switching </a:t>
            </a:r>
            <a:r>
              <a:rPr lang="en-US" altLang="zh-CN" dirty="0" smtClean="0"/>
              <a:t>[</a:t>
            </a:r>
            <a:r>
              <a:rPr lang="zh-CN" altLang="en-US" sz="2200" b="1" dirty="0" smtClean="0"/>
              <a:t>包交换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  <p:sp>
        <p:nvSpPr>
          <p:cNvPr id="6" name="Rectangle 78"/>
          <p:cNvSpPr>
            <a:spLocks noChangeArrowheads="1"/>
          </p:cNvSpPr>
          <p:nvPr/>
        </p:nvSpPr>
        <p:spPr bwMode="auto">
          <a:xfrm>
            <a:off x="0" y="4647436"/>
            <a:ext cx="9144000" cy="1733892"/>
          </a:xfrm>
          <a:prstGeom prst="rect">
            <a:avLst/>
          </a:prstGeom>
          <a:solidFill>
            <a:srgbClr val="00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SimSun" pitchFamily="2" charset="-122"/>
            </a:endParaRPr>
          </a:p>
        </p:txBody>
      </p:sp>
      <p:grpSp>
        <p:nvGrpSpPr>
          <p:cNvPr id="7" name="Group 84"/>
          <p:cNvGrpSpPr>
            <a:grpSpLocks/>
          </p:cNvGrpSpPr>
          <p:nvPr/>
        </p:nvGrpSpPr>
        <p:grpSpPr bwMode="auto">
          <a:xfrm>
            <a:off x="1065213" y="5361859"/>
            <a:ext cx="2244725" cy="893763"/>
            <a:chOff x="671" y="3522"/>
            <a:chExt cx="1414" cy="563"/>
          </a:xfrm>
        </p:grpSpPr>
        <p:grpSp>
          <p:nvGrpSpPr>
            <p:cNvPr id="8" name="Group 83"/>
            <p:cNvGrpSpPr>
              <a:grpSpLocks/>
            </p:cNvGrpSpPr>
            <p:nvPr/>
          </p:nvGrpSpPr>
          <p:grpSpPr bwMode="auto">
            <a:xfrm>
              <a:off x="671" y="3522"/>
              <a:ext cx="1409" cy="295"/>
              <a:chOff x="671" y="3522"/>
              <a:chExt cx="1409" cy="295"/>
            </a:xfrm>
          </p:grpSpPr>
          <p:sp>
            <p:nvSpPr>
              <p:cNvPr id="10" name="AutoShape 3"/>
              <p:cNvSpPr>
                <a:spLocks noChangeArrowheads="1"/>
              </p:cNvSpPr>
              <p:nvPr/>
            </p:nvSpPr>
            <p:spPr bwMode="auto">
              <a:xfrm rot="20053353">
                <a:off x="1336" y="3529"/>
                <a:ext cx="96" cy="288"/>
              </a:xfrm>
              <a:prstGeom prst="downArrow">
                <a:avLst>
                  <a:gd name="adj1" fmla="val 50000"/>
                  <a:gd name="adj2" fmla="val 75000"/>
                </a:avLst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1" name="Line 4"/>
              <p:cNvSpPr>
                <a:spLocks noChangeShapeType="1"/>
              </p:cNvSpPr>
              <p:nvPr/>
            </p:nvSpPr>
            <p:spPr bwMode="auto">
              <a:xfrm>
                <a:off x="671" y="3522"/>
                <a:ext cx="326" cy="28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2" name="Line 5"/>
              <p:cNvSpPr>
                <a:spLocks noChangeShapeType="1"/>
              </p:cNvSpPr>
              <p:nvPr/>
            </p:nvSpPr>
            <p:spPr bwMode="auto">
              <a:xfrm>
                <a:off x="1744" y="3528"/>
                <a:ext cx="336" cy="2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</p:grp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975" y="3797"/>
              <a:ext cx="1110" cy="288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dirty="0" smtClean="0">
                  <a:solidFill>
                    <a:srgbClr val="040000"/>
                  </a:solidFill>
                  <a:ea typeface="SimSun" pitchFamily="2" charset="-122"/>
                </a:rPr>
                <a:t>Data</a:t>
              </a:r>
              <a:endParaRPr kumimoji="1" lang="zh-CN" altLang="en-US" dirty="0">
                <a:solidFill>
                  <a:srgbClr val="040000"/>
                </a:solidFill>
                <a:ea typeface="SimSun" pitchFamily="2" charset="-122"/>
              </a:endParaRPr>
            </a:p>
          </p:txBody>
        </p:sp>
      </p:grpSp>
      <p:grpSp>
        <p:nvGrpSpPr>
          <p:cNvPr id="13" name="Group 82"/>
          <p:cNvGrpSpPr>
            <a:grpSpLocks/>
          </p:cNvGrpSpPr>
          <p:nvPr/>
        </p:nvGrpSpPr>
        <p:grpSpPr bwMode="auto">
          <a:xfrm>
            <a:off x="3295650" y="5372968"/>
            <a:ext cx="2125663" cy="882650"/>
            <a:chOff x="2076" y="3529"/>
            <a:chExt cx="1339" cy="556"/>
          </a:xfrm>
        </p:grpSpPr>
        <p:sp>
          <p:nvSpPr>
            <p:cNvPr id="14" name="AutoShape 8"/>
            <p:cNvSpPr>
              <a:spLocks noChangeArrowheads="1"/>
            </p:cNvSpPr>
            <p:nvPr/>
          </p:nvSpPr>
          <p:spPr bwMode="auto">
            <a:xfrm rot="1356105">
              <a:off x="2681" y="3529"/>
              <a:ext cx="96" cy="288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rgbClr val="FF33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H="1">
              <a:off x="2076" y="3533"/>
              <a:ext cx="240" cy="2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 flipH="1">
              <a:off x="3185" y="3537"/>
              <a:ext cx="230" cy="2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2086" y="3797"/>
              <a:ext cx="1110" cy="288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dirty="0" smtClean="0">
                  <a:solidFill>
                    <a:srgbClr val="040000"/>
                  </a:solidFill>
                  <a:ea typeface="SimSun" pitchFamily="2" charset="-122"/>
                </a:rPr>
                <a:t>Data</a:t>
              </a:r>
              <a:endParaRPr kumimoji="1" lang="zh-CN" altLang="en-US" dirty="0">
                <a:solidFill>
                  <a:srgbClr val="040000"/>
                </a:solidFill>
                <a:ea typeface="SimSun" pitchFamily="2" charset="-122"/>
              </a:endParaRPr>
            </a:p>
          </p:txBody>
        </p:sp>
      </p:grpSp>
      <p:grpSp>
        <p:nvGrpSpPr>
          <p:cNvPr id="18" name="Group 81"/>
          <p:cNvGrpSpPr>
            <a:grpSpLocks/>
          </p:cNvGrpSpPr>
          <p:nvPr/>
        </p:nvGrpSpPr>
        <p:grpSpPr bwMode="auto">
          <a:xfrm>
            <a:off x="5064125" y="5379318"/>
            <a:ext cx="2943225" cy="876300"/>
            <a:chOff x="3190" y="3533"/>
            <a:chExt cx="1854" cy="552"/>
          </a:xfrm>
        </p:grpSpPr>
        <p:sp>
          <p:nvSpPr>
            <p:cNvPr id="19" name="AutoShape 13"/>
            <p:cNvSpPr>
              <a:spLocks noChangeArrowheads="1"/>
            </p:cNvSpPr>
            <p:nvPr/>
          </p:nvSpPr>
          <p:spPr bwMode="auto">
            <a:xfrm rot="3331918">
              <a:off x="4019" y="3526"/>
              <a:ext cx="96" cy="288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rgbClr val="FF33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 flipH="1">
              <a:off x="3190" y="3533"/>
              <a:ext cx="753" cy="2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1" name="Line 15"/>
            <p:cNvSpPr>
              <a:spLocks noChangeShapeType="1"/>
            </p:cNvSpPr>
            <p:nvPr/>
          </p:nvSpPr>
          <p:spPr bwMode="auto">
            <a:xfrm flipH="1">
              <a:off x="4302" y="3549"/>
              <a:ext cx="742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3198" y="3797"/>
              <a:ext cx="1110" cy="288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dirty="0" smtClean="0">
                  <a:solidFill>
                    <a:srgbClr val="040000"/>
                  </a:solidFill>
                  <a:ea typeface="SimSun" pitchFamily="2" charset="-122"/>
                </a:rPr>
                <a:t>Data</a:t>
              </a:r>
              <a:endParaRPr kumimoji="1" lang="zh-CN" altLang="en-US" dirty="0">
                <a:solidFill>
                  <a:srgbClr val="040000"/>
                </a:solidFill>
                <a:ea typeface="SimSun" pitchFamily="2" charset="-122"/>
              </a:endParaRPr>
            </a:p>
          </p:txBody>
        </p:sp>
      </p:grp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1403648" y="1124744"/>
            <a:ext cx="7705427" cy="1200329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F"/>
            </a:pPr>
            <a:r>
              <a:rPr kumimoji="1" lang="en-US" altLang="zh-CN" dirty="0" smtClean="0">
                <a:solidFill>
                  <a:srgbClr val="040000"/>
                </a:solidFill>
                <a:ea typeface="SimSun" pitchFamily="2" charset="-122"/>
              </a:rPr>
              <a:t>At sender, split the message into data blocks</a:t>
            </a:r>
            <a:endParaRPr kumimoji="1" lang="zh-CN" altLang="en-US" dirty="0">
              <a:solidFill>
                <a:srgbClr val="040000"/>
              </a:solidFill>
              <a:latin typeface="黑体" pitchFamily="49" charset="-122"/>
              <a:ea typeface="SimSun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F"/>
            </a:pPr>
            <a:r>
              <a:rPr kumimoji="1" lang="en-US" altLang="zh-CN" dirty="0" smtClean="0">
                <a:solidFill>
                  <a:srgbClr val="040000"/>
                </a:solidFill>
                <a:ea typeface="SimSun" pitchFamily="2" charset="-122"/>
              </a:rPr>
              <a:t>By adding head info, each data block turns into packet </a:t>
            </a:r>
            <a:endParaRPr kumimoji="1" lang="zh-CN" altLang="en-US" dirty="0">
              <a:solidFill>
                <a:srgbClr val="040000"/>
              </a:solidFill>
              <a:latin typeface="黑体" pitchFamily="49" charset="-122"/>
              <a:ea typeface="SimSun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F"/>
            </a:pPr>
            <a:r>
              <a:rPr kumimoji="1" lang="en-US" altLang="zh-CN" dirty="0" smtClean="0">
                <a:solidFill>
                  <a:srgbClr val="040000"/>
                </a:solidFill>
                <a:ea typeface="SimSun" pitchFamily="2" charset="-122"/>
              </a:rPr>
              <a:t>Send the packets to receiver</a:t>
            </a:r>
            <a:endParaRPr kumimoji="1" lang="zh-CN" altLang="en-US" dirty="0">
              <a:solidFill>
                <a:srgbClr val="040000"/>
              </a:solidFill>
              <a:latin typeface="黑体" pitchFamily="49" charset="-122"/>
              <a:ea typeface="SimSun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F"/>
            </a:pPr>
            <a:r>
              <a:rPr kumimoji="1" lang="en-US" altLang="zh-CN" dirty="0" smtClean="0">
                <a:solidFill>
                  <a:srgbClr val="040000"/>
                </a:solidFill>
                <a:ea typeface="SimSun" pitchFamily="2" charset="-122"/>
              </a:rPr>
              <a:t>split the Receiver collects packets, and reverts them into the message</a:t>
            </a:r>
            <a:endParaRPr kumimoji="1" lang="zh-CN" altLang="en-US" dirty="0">
              <a:solidFill>
                <a:srgbClr val="040000"/>
              </a:solidFill>
              <a:latin typeface="黑体" pitchFamily="49" charset="-122"/>
              <a:ea typeface="SimSun" pitchFamily="2" charset="-122"/>
            </a:endParaRPr>
          </a:p>
        </p:txBody>
      </p:sp>
      <p:grpSp>
        <p:nvGrpSpPr>
          <p:cNvPr id="24" name="Group 76"/>
          <p:cNvGrpSpPr>
            <a:grpSpLocks/>
          </p:cNvGrpSpPr>
          <p:nvPr/>
        </p:nvGrpSpPr>
        <p:grpSpPr bwMode="auto">
          <a:xfrm>
            <a:off x="1009650" y="3226642"/>
            <a:ext cx="2290763" cy="792163"/>
            <a:chOff x="636" y="1570"/>
            <a:chExt cx="1443" cy="499"/>
          </a:xfrm>
        </p:grpSpPr>
        <p:sp>
          <p:nvSpPr>
            <p:cNvPr id="25" name="Line 27"/>
            <p:cNvSpPr>
              <a:spLocks noChangeShapeType="1"/>
            </p:cNvSpPr>
            <p:nvPr/>
          </p:nvSpPr>
          <p:spPr bwMode="auto">
            <a:xfrm flipH="1">
              <a:off x="648" y="1570"/>
              <a:ext cx="325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 flipH="1">
              <a:off x="1752" y="1570"/>
              <a:ext cx="327" cy="1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7" name="AutoShape 29"/>
            <p:cNvSpPr>
              <a:spLocks noChangeArrowheads="1"/>
            </p:cNvSpPr>
            <p:nvPr/>
          </p:nvSpPr>
          <p:spPr bwMode="auto">
            <a:xfrm rot="2051630">
              <a:off x="1177" y="1594"/>
              <a:ext cx="94" cy="200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8" name="Rectangle 32"/>
            <p:cNvSpPr>
              <a:spLocks noChangeArrowheads="1"/>
            </p:cNvSpPr>
            <p:nvPr/>
          </p:nvSpPr>
          <p:spPr bwMode="auto">
            <a:xfrm>
              <a:off x="636" y="1781"/>
              <a:ext cx="1110" cy="288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dirty="0" smtClean="0">
                  <a:solidFill>
                    <a:srgbClr val="040000"/>
                  </a:solidFill>
                  <a:ea typeface="SimSun" pitchFamily="2" charset="-122"/>
                </a:rPr>
                <a:t>Data</a:t>
              </a:r>
              <a:endParaRPr kumimoji="1" lang="zh-CN" altLang="en-US" dirty="0">
                <a:solidFill>
                  <a:srgbClr val="040000"/>
                </a:solidFill>
                <a:ea typeface="SimSun" pitchFamily="2" charset="-122"/>
              </a:endParaRPr>
            </a:p>
          </p:txBody>
        </p:sp>
      </p:grpSp>
      <p:grpSp>
        <p:nvGrpSpPr>
          <p:cNvPr id="29" name="Group 77"/>
          <p:cNvGrpSpPr>
            <a:grpSpLocks/>
          </p:cNvGrpSpPr>
          <p:nvPr/>
        </p:nvGrpSpPr>
        <p:grpSpPr bwMode="auto">
          <a:xfrm>
            <a:off x="995363" y="4093416"/>
            <a:ext cx="2362200" cy="369888"/>
            <a:chOff x="627" y="2116"/>
            <a:chExt cx="1488" cy="233"/>
          </a:xfrm>
        </p:grpSpPr>
        <p:sp>
          <p:nvSpPr>
            <p:cNvPr id="30" name="Line 33"/>
            <p:cNvSpPr>
              <a:spLocks noChangeShapeType="1"/>
            </p:cNvSpPr>
            <p:nvPr/>
          </p:nvSpPr>
          <p:spPr bwMode="auto">
            <a:xfrm>
              <a:off x="627" y="2223"/>
              <a:ext cx="14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lg"/>
              <a:tailEnd type="triangle" w="sm" len="lg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31" name="Text Box 34"/>
            <p:cNvSpPr txBox="1">
              <a:spLocks noChangeArrowheads="1"/>
            </p:cNvSpPr>
            <p:nvPr/>
          </p:nvSpPr>
          <p:spPr bwMode="auto">
            <a:xfrm>
              <a:off x="1066" y="2116"/>
              <a:ext cx="506" cy="233"/>
            </a:xfrm>
            <a:prstGeom prst="rect">
              <a:avLst/>
            </a:prstGeom>
            <a:solidFill>
              <a:srgbClr val="CCE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dirty="0" smtClean="0">
                  <a:solidFill>
                    <a:srgbClr val="040000"/>
                  </a:solidFill>
                  <a:ea typeface="SimSun" pitchFamily="2" charset="-122"/>
                </a:rPr>
                <a:t>packet</a:t>
              </a:r>
              <a:endParaRPr kumimoji="1" lang="zh-CN" altLang="en-US" dirty="0">
                <a:solidFill>
                  <a:srgbClr val="040000"/>
                </a:solidFill>
                <a:ea typeface="SimSun" pitchFamily="2" charset="-122"/>
              </a:endParaRPr>
            </a:p>
          </p:txBody>
        </p:sp>
      </p:grpSp>
      <p:grpSp>
        <p:nvGrpSpPr>
          <p:cNvPr id="32" name="Group 71"/>
          <p:cNvGrpSpPr>
            <a:grpSpLocks/>
          </p:cNvGrpSpPr>
          <p:nvPr/>
        </p:nvGrpSpPr>
        <p:grpSpPr bwMode="auto">
          <a:xfrm>
            <a:off x="0" y="2339230"/>
            <a:ext cx="6805613" cy="990600"/>
            <a:chOff x="0" y="1011"/>
            <a:chExt cx="4287" cy="624"/>
          </a:xfrm>
        </p:grpSpPr>
        <p:sp>
          <p:nvSpPr>
            <p:cNvPr id="33" name="Line 22"/>
            <p:cNvSpPr>
              <a:spLocks noChangeShapeType="1"/>
            </p:cNvSpPr>
            <p:nvPr/>
          </p:nvSpPr>
          <p:spPr bwMode="auto">
            <a:xfrm>
              <a:off x="973" y="1157"/>
              <a:ext cx="33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lg"/>
              <a:tailEnd type="triangle" w="sm" len="lg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34" name="Rectangle 21"/>
            <p:cNvSpPr>
              <a:spLocks noChangeArrowheads="1"/>
            </p:cNvSpPr>
            <p:nvPr/>
          </p:nvSpPr>
          <p:spPr bwMode="auto">
            <a:xfrm>
              <a:off x="975" y="1273"/>
              <a:ext cx="3312" cy="288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ahoma" pitchFamily="34" charset="0"/>
                  <a:ea typeface="SimSun" pitchFamily="2" charset="-122"/>
                </a:rPr>
                <a:t>11010011101 •</a:t>
              </a:r>
              <a:r>
                <a:rPr kumimoji="1" lang="en-US" altLang="zh-CN" sz="8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ahoma" pitchFamily="34" charset="0"/>
                  <a:ea typeface="SimSun" pitchFamily="2" charset="-122"/>
                </a:rPr>
                <a:t> </a:t>
              </a:r>
              <a:r>
                <a:rPr kumimoji="1" lang="en-US" altLang="zh-CN" sz="20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ahoma" pitchFamily="34" charset="0"/>
                  <a:ea typeface="SimSun" pitchFamily="2" charset="-122"/>
                </a:rPr>
                <a:t> • • • • • • •   00101001110</a:t>
              </a:r>
            </a:p>
          </p:txBody>
        </p:sp>
        <p:sp>
          <p:nvSpPr>
            <p:cNvPr id="35" name="Line 23"/>
            <p:cNvSpPr>
              <a:spLocks noChangeShapeType="1"/>
            </p:cNvSpPr>
            <p:nvPr/>
          </p:nvSpPr>
          <p:spPr bwMode="auto">
            <a:xfrm>
              <a:off x="2079" y="1282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36" name="Line 24"/>
            <p:cNvSpPr>
              <a:spLocks noChangeShapeType="1"/>
            </p:cNvSpPr>
            <p:nvPr/>
          </p:nvSpPr>
          <p:spPr bwMode="auto">
            <a:xfrm>
              <a:off x="3183" y="1282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37" name="Text Box 25"/>
            <p:cNvSpPr txBox="1">
              <a:spLocks noChangeArrowheads="1"/>
            </p:cNvSpPr>
            <p:nvPr/>
          </p:nvSpPr>
          <p:spPr bwMode="auto">
            <a:xfrm>
              <a:off x="2393" y="1011"/>
              <a:ext cx="636" cy="233"/>
            </a:xfrm>
            <a:prstGeom prst="rect">
              <a:avLst/>
            </a:prstGeom>
            <a:solidFill>
              <a:srgbClr val="CCE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dirty="0" smtClean="0">
                  <a:solidFill>
                    <a:srgbClr val="040000"/>
                  </a:solidFill>
                  <a:ea typeface="SimSun" pitchFamily="2" charset="-122"/>
                </a:rPr>
                <a:t>Message</a:t>
              </a:r>
              <a:endParaRPr kumimoji="1" lang="zh-CN" altLang="en-US" dirty="0">
                <a:solidFill>
                  <a:srgbClr val="040000"/>
                </a:solidFill>
                <a:ea typeface="SimSun" pitchFamily="2" charset="-122"/>
              </a:endParaRPr>
            </a:p>
          </p:txBody>
        </p:sp>
        <p:sp>
          <p:nvSpPr>
            <p:cNvPr id="38" name="Text Box 35"/>
            <p:cNvSpPr txBox="1">
              <a:spLocks noChangeArrowheads="1"/>
            </p:cNvSpPr>
            <p:nvPr/>
          </p:nvSpPr>
          <p:spPr bwMode="auto">
            <a:xfrm>
              <a:off x="0" y="1344"/>
              <a:ext cx="671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dirty="0" smtClean="0">
                  <a:solidFill>
                    <a:srgbClr val="040000"/>
                  </a:solidFill>
                  <a:ea typeface="SimSun" pitchFamily="2" charset="-122"/>
                </a:rPr>
                <a:t>Sender</a:t>
              </a:r>
              <a:endParaRPr kumimoji="1" lang="zh-CN" altLang="en-US" sz="2400" dirty="0">
                <a:solidFill>
                  <a:srgbClr val="040000"/>
                </a:solidFill>
                <a:ea typeface="SimSun" pitchFamily="2" charset="-122"/>
              </a:endParaRPr>
            </a:p>
          </p:txBody>
        </p:sp>
      </p:grpSp>
      <p:sp>
        <p:nvSpPr>
          <p:cNvPr id="39" name="Rectangle 36"/>
          <p:cNvSpPr>
            <a:spLocks noChangeArrowheads="1"/>
          </p:cNvSpPr>
          <p:nvPr/>
        </p:nvSpPr>
        <p:spPr bwMode="auto">
          <a:xfrm>
            <a:off x="2771775" y="3561604"/>
            <a:ext cx="609600" cy="457200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smtClean="0">
                <a:solidFill>
                  <a:srgbClr val="040000"/>
                </a:solidFill>
                <a:ea typeface="SimSun" pitchFamily="2" charset="-122"/>
              </a:rPr>
              <a:t>Head</a:t>
            </a:r>
            <a:endParaRPr kumimoji="1" lang="zh-CN" altLang="en-US" dirty="0">
              <a:solidFill>
                <a:srgbClr val="040000"/>
              </a:solidFill>
              <a:ea typeface="SimSun" pitchFamily="2" charset="-122"/>
            </a:endParaRPr>
          </a:p>
        </p:txBody>
      </p:sp>
      <p:grpSp>
        <p:nvGrpSpPr>
          <p:cNvPr id="40" name="Group 75"/>
          <p:cNvGrpSpPr>
            <a:grpSpLocks/>
          </p:cNvGrpSpPr>
          <p:nvPr/>
        </p:nvGrpSpPr>
        <p:grpSpPr bwMode="auto">
          <a:xfrm>
            <a:off x="3673475" y="4091829"/>
            <a:ext cx="2344738" cy="369887"/>
            <a:chOff x="2314" y="2115"/>
            <a:chExt cx="1477" cy="233"/>
          </a:xfrm>
        </p:grpSpPr>
        <p:sp>
          <p:nvSpPr>
            <p:cNvPr id="41" name="Line 41"/>
            <p:cNvSpPr>
              <a:spLocks noChangeShapeType="1"/>
            </p:cNvSpPr>
            <p:nvPr/>
          </p:nvSpPr>
          <p:spPr bwMode="auto">
            <a:xfrm>
              <a:off x="2314" y="2228"/>
              <a:ext cx="1477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lg"/>
              <a:tailEnd type="triangle" w="sm" len="lg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42" name="Text Box 42"/>
            <p:cNvSpPr txBox="1">
              <a:spLocks noChangeArrowheads="1"/>
            </p:cNvSpPr>
            <p:nvPr/>
          </p:nvSpPr>
          <p:spPr bwMode="auto">
            <a:xfrm>
              <a:off x="2839" y="2115"/>
              <a:ext cx="506" cy="233"/>
            </a:xfrm>
            <a:prstGeom prst="rect">
              <a:avLst/>
            </a:prstGeom>
            <a:solidFill>
              <a:srgbClr val="CCE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dirty="0" smtClean="0">
                  <a:solidFill>
                    <a:srgbClr val="040000"/>
                  </a:solidFill>
                  <a:ea typeface="SimSun" pitchFamily="2" charset="-122"/>
                </a:rPr>
                <a:t>packet</a:t>
              </a:r>
              <a:endParaRPr kumimoji="1" lang="zh-CN" altLang="en-US" dirty="0">
                <a:solidFill>
                  <a:srgbClr val="040000"/>
                </a:solidFill>
                <a:ea typeface="SimSun" pitchFamily="2" charset="-122"/>
              </a:endParaRPr>
            </a:p>
          </p:txBody>
        </p:sp>
      </p:grpSp>
      <p:grpSp>
        <p:nvGrpSpPr>
          <p:cNvPr id="43" name="Group 74"/>
          <p:cNvGrpSpPr>
            <a:grpSpLocks/>
          </p:cNvGrpSpPr>
          <p:nvPr/>
        </p:nvGrpSpPr>
        <p:grpSpPr bwMode="auto">
          <a:xfrm>
            <a:off x="3311525" y="3221879"/>
            <a:ext cx="2124075" cy="796925"/>
            <a:chOff x="2086" y="1567"/>
            <a:chExt cx="1338" cy="502"/>
          </a:xfrm>
        </p:grpSpPr>
        <p:sp>
          <p:nvSpPr>
            <p:cNvPr id="44" name="Line 38"/>
            <p:cNvSpPr>
              <a:spLocks noChangeShapeType="1"/>
            </p:cNvSpPr>
            <p:nvPr/>
          </p:nvSpPr>
          <p:spPr bwMode="auto">
            <a:xfrm>
              <a:off x="2086" y="1570"/>
              <a:ext cx="230" cy="1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45" name="Line 39"/>
            <p:cNvSpPr>
              <a:spLocks noChangeShapeType="1"/>
            </p:cNvSpPr>
            <p:nvPr/>
          </p:nvSpPr>
          <p:spPr bwMode="auto">
            <a:xfrm>
              <a:off x="3181" y="1570"/>
              <a:ext cx="234" cy="21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46" name="AutoShape 40"/>
            <p:cNvSpPr>
              <a:spLocks noChangeArrowheads="1"/>
            </p:cNvSpPr>
            <p:nvPr/>
          </p:nvSpPr>
          <p:spPr bwMode="auto">
            <a:xfrm rot="20276208">
              <a:off x="2695" y="1567"/>
              <a:ext cx="76" cy="213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47" name="Rectangle 43"/>
            <p:cNvSpPr>
              <a:spLocks noChangeArrowheads="1"/>
            </p:cNvSpPr>
            <p:nvPr/>
          </p:nvSpPr>
          <p:spPr bwMode="auto">
            <a:xfrm>
              <a:off x="2314" y="1781"/>
              <a:ext cx="1110" cy="288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dirty="0" smtClean="0">
                  <a:solidFill>
                    <a:srgbClr val="040000"/>
                  </a:solidFill>
                  <a:ea typeface="SimSun" pitchFamily="2" charset="-122"/>
                </a:rPr>
                <a:t>Data</a:t>
              </a:r>
              <a:endParaRPr kumimoji="1" lang="zh-CN" altLang="en-US" dirty="0">
                <a:solidFill>
                  <a:srgbClr val="040000"/>
                </a:solidFill>
                <a:ea typeface="SimSun" pitchFamily="2" charset="-122"/>
              </a:endParaRPr>
            </a:p>
          </p:txBody>
        </p:sp>
      </p:grpSp>
      <p:sp>
        <p:nvSpPr>
          <p:cNvPr id="48" name="Rectangle 44"/>
          <p:cNvSpPr>
            <a:spLocks noChangeArrowheads="1"/>
          </p:cNvSpPr>
          <p:nvPr/>
        </p:nvSpPr>
        <p:spPr bwMode="auto">
          <a:xfrm>
            <a:off x="5435600" y="3561604"/>
            <a:ext cx="609600" cy="457200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smtClean="0">
                <a:solidFill>
                  <a:srgbClr val="040000"/>
                </a:solidFill>
                <a:ea typeface="SimSun" pitchFamily="2" charset="-122"/>
              </a:rPr>
              <a:t>Head</a:t>
            </a:r>
            <a:endParaRPr kumimoji="1" lang="zh-CN" altLang="en-US" dirty="0">
              <a:solidFill>
                <a:srgbClr val="040000"/>
              </a:solidFill>
              <a:ea typeface="SimSun" pitchFamily="2" charset="-122"/>
            </a:endParaRPr>
          </a:p>
        </p:txBody>
      </p:sp>
      <p:grpSp>
        <p:nvGrpSpPr>
          <p:cNvPr id="49" name="Group 73"/>
          <p:cNvGrpSpPr>
            <a:grpSpLocks/>
          </p:cNvGrpSpPr>
          <p:nvPr/>
        </p:nvGrpSpPr>
        <p:grpSpPr bwMode="auto">
          <a:xfrm>
            <a:off x="6242050" y="4096591"/>
            <a:ext cx="2362200" cy="369888"/>
            <a:chOff x="3932" y="2118"/>
            <a:chExt cx="1488" cy="233"/>
          </a:xfrm>
        </p:grpSpPr>
        <p:sp>
          <p:nvSpPr>
            <p:cNvPr id="50" name="Line 48"/>
            <p:cNvSpPr>
              <a:spLocks noChangeShapeType="1"/>
            </p:cNvSpPr>
            <p:nvPr/>
          </p:nvSpPr>
          <p:spPr bwMode="auto">
            <a:xfrm>
              <a:off x="3932" y="2231"/>
              <a:ext cx="14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lg"/>
              <a:tailEnd type="triangle" w="sm" len="lg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51" name="Text Box 49"/>
            <p:cNvSpPr txBox="1">
              <a:spLocks noChangeArrowheads="1"/>
            </p:cNvSpPr>
            <p:nvPr/>
          </p:nvSpPr>
          <p:spPr bwMode="auto">
            <a:xfrm>
              <a:off x="4468" y="2118"/>
              <a:ext cx="501" cy="233"/>
            </a:xfrm>
            <a:prstGeom prst="rect">
              <a:avLst/>
            </a:prstGeom>
            <a:solidFill>
              <a:srgbClr val="CCE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dirty="0" smtClean="0">
                  <a:solidFill>
                    <a:srgbClr val="040000"/>
                  </a:solidFill>
                  <a:ea typeface="SimSun" pitchFamily="2" charset="-122"/>
                </a:rPr>
                <a:t>Packet</a:t>
              </a:r>
              <a:endParaRPr kumimoji="1" lang="zh-CN" altLang="en-US" dirty="0">
                <a:solidFill>
                  <a:srgbClr val="040000"/>
                </a:solidFill>
                <a:ea typeface="SimSun" pitchFamily="2" charset="-122"/>
              </a:endParaRPr>
            </a:p>
          </p:txBody>
        </p:sp>
      </p:grp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8027988" y="3561604"/>
            <a:ext cx="609600" cy="457200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smtClean="0">
                <a:solidFill>
                  <a:srgbClr val="040000"/>
                </a:solidFill>
                <a:ea typeface="SimSun" pitchFamily="2" charset="-122"/>
              </a:rPr>
              <a:t>Head</a:t>
            </a:r>
            <a:endParaRPr kumimoji="1" lang="zh-CN" altLang="en-US" dirty="0">
              <a:solidFill>
                <a:srgbClr val="040000"/>
              </a:solidFill>
              <a:ea typeface="SimSun" pitchFamily="2" charset="-122"/>
            </a:endParaRPr>
          </a:p>
        </p:txBody>
      </p:sp>
      <p:grpSp>
        <p:nvGrpSpPr>
          <p:cNvPr id="53" name="Group 72"/>
          <p:cNvGrpSpPr>
            <a:grpSpLocks/>
          </p:cNvGrpSpPr>
          <p:nvPr/>
        </p:nvGrpSpPr>
        <p:grpSpPr bwMode="auto">
          <a:xfrm>
            <a:off x="5064126" y="3226642"/>
            <a:ext cx="2963863" cy="792163"/>
            <a:chOff x="3190" y="1570"/>
            <a:chExt cx="1867" cy="499"/>
          </a:xfrm>
        </p:grpSpPr>
        <p:sp>
          <p:nvSpPr>
            <p:cNvPr id="54" name="Line 46"/>
            <p:cNvSpPr>
              <a:spLocks noChangeShapeType="1"/>
            </p:cNvSpPr>
            <p:nvPr/>
          </p:nvSpPr>
          <p:spPr bwMode="auto">
            <a:xfrm>
              <a:off x="3190" y="1570"/>
              <a:ext cx="753" cy="2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55" name="AutoShape 47"/>
            <p:cNvSpPr>
              <a:spLocks noChangeArrowheads="1"/>
            </p:cNvSpPr>
            <p:nvPr/>
          </p:nvSpPr>
          <p:spPr bwMode="auto">
            <a:xfrm rot="18179832">
              <a:off x="4031" y="1529"/>
              <a:ext cx="96" cy="288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56" name="Rectangle 50"/>
            <p:cNvSpPr>
              <a:spLocks noChangeArrowheads="1"/>
            </p:cNvSpPr>
            <p:nvPr/>
          </p:nvSpPr>
          <p:spPr bwMode="auto">
            <a:xfrm>
              <a:off x="3947" y="1781"/>
              <a:ext cx="1110" cy="288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dirty="0" smtClean="0">
                  <a:solidFill>
                    <a:srgbClr val="040000"/>
                  </a:solidFill>
                  <a:ea typeface="SimSun" pitchFamily="2" charset="-122"/>
                </a:rPr>
                <a:t>Data</a:t>
              </a:r>
              <a:endParaRPr kumimoji="1" lang="zh-CN" altLang="en-US" dirty="0">
                <a:solidFill>
                  <a:srgbClr val="040000"/>
                </a:solidFill>
                <a:ea typeface="SimSun" pitchFamily="2" charset="-122"/>
              </a:endParaRPr>
            </a:p>
          </p:txBody>
        </p:sp>
        <p:sp>
          <p:nvSpPr>
            <p:cNvPr id="57" name="Line 52"/>
            <p:cNvSpPr>
              <a:spLocks noChangeShapeType="1"/>
            </p:cNvSpPr>
            <p:nvPr/>
          </p:nvSpPr>
          <p:spPr bwMode="auto">
            <a:xfrm>
              <a:off x="4285" y="1570"/>
              <a:ext cx="759" cy="2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</p:grpSp>
      <p:sp>
        <p:nvSpPr>
          <p:cNvPr id="58" name="AutoShape 53"/>
          <p:cNvSpPr>
            <a:spLocks noChangeArrowheads="1"/>
          </p:cNvSpPr>
          <p:nvPr/>
        </p:nvSpPr>
        <p:spPr bwMode="auto">
          <a:xfrm>
            <a:off x="1674813" y="4450604"/>
            <a:ext cx="762000" cy="462981"/>
          </a:xfrm>
          <a:prstGeom prst="downArrow">
            <a:avLst>
              <a:gd name="adj1" fmla="val 50000"/>
              <a:gd name="adj2" fmla="val 27500"/>
            </a:avLst>
          </a:prstGeom>
          <a:solidFill>
            <a:srgbClr val="339966"/>
          </a:solidFill>
          <a:ln w="9525">
            <a:noFill/>
            <a:miter lim="800000"/>
            <a:headEnd/>
            <a:tailEnd/>
          </a:ln>
          <a:effectLst/>
        </p:spPr>
        <p:txBody>
          <a:bodyPr vert="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b="1" dirty="0" smtClean="0">
                <a:solidFill>
                  <a:srgbClr val="FFFFFF"/>
                </a:solidFill>
                <a:ea typeface="SimSun" pitchFamily="2" charset="-122"/>
              </a:rPr>
              <a:t>send</a:t>
            </a:r>
            <a:endParaRPr kumimoji="1" lang="zh-CN" altLang="en-US" sz="1600" b="1" dirty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59" name="AutoShape 54"/>
          <p:cNvSpPr>
            <a:spLocks noChangeArrowheads="1"/>
          </p:cNvSpPr>
          <p:nvPr/>
        </p:nvSpPr>
        <p:spPr bwMode="auto">
          <a:xfrm>
            <a:off x="4457700" y="4450604"/>
            <a:ext cx="762000" cy="462981"/>
          </a:xfrm>
          <a:prstGeom prst="downArrow">
            <a:avLst>
              <a:gd name="adj1" fmla="val 50000"/>
              <a:gd name="adj2" fmla="val 27500"/>
            </a:avLst>
          </a:prstGeom>
          <a:solidFill>
            <a:srgbClr val="339966"/>
          </a:solidFill>
          <a:ln w="9525">
            <a:noFill/>
            <a:miter lim="800000"/>
            <a:headEnd/>
            <a:tailEnd/>
          </a:ln>
          <a:effectLst/>
        </p:spPr>
        <p:txBody>
          <a:bodyPr vert="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b="1" dirty="0" smtClean="0">
                <a:solidFill>
                  <a:srgbClr val="FFFFFF"/>
                </a:solidFill>
                <a:ea typeface="SimSun" pitchFamily="2" charset="-122"/>
              </a:rPr>
              <a:t>Send</a:t>
            </a:r>
            <a:endParaRPr kumimoji="1" lang="zh-CN" altLang="en-US" sz="1600" b="1" dirty="0">
              <a:solidFill>
                <a:srgbClr val="FFFFFF"/>
              </a:solidFill>
              <a:ea typeface="SimSun" pitchFamily="2" charset="-122"/>
            </a:endParaRPr>
          </a:p>
        </p:txBody>
      </p:sp>
      <p:grpSp>
        <p:nvGrpSpPr>
          <p:cNvPr id="60" name="Group 80"/>
          <p:cNvGrpSpPr>
            <a:grpSpLocks/>
          </p:cNvGrpSpPr>
          <p:nvPr/>
        </p:nvGrpSpPr>
        <p:grpSpPr bwMode="auto">
          <a:xfrm>
            <a:off x="7050088" y="4069605"/>
            <a:ext cx="2058987" cy="844550"/>
            <a:chOff x="4441" y="2101"/>
            <a:chExt cx="1297" cy="532"/>
          </a:xfrm>
        </p:grpSpPr>
        <p:grpSp>
          <p:nvGrpSpPr>
            <p:cNvPr id="61" name="Group 79"/>
            <p:cNvGrpSpPr>
              <a:grpSpLocks/>
            </p:cNvGrpSpPr>
            <p:nvPr/>
          </p:nvGrpSpPr>
          <p:grpSpPr bwMode="auto">
            <a:xfrm>
              <a:off x="5239" y="2101"/>
              <a:ext cx="499" cy="396"/>
              <a:chOff x="5239" y="2101"/>
              <a:chExt cx="499" cy="396"/>
            </a:xfrm>
          </p:grpSpPr>
          <p:sp>
            <p:nvSpPr>
              <p:cNvPr id="63" name="Line 30"/>
              <p:cNvSpPr>
                <a:spLocks noChangeShapeType="1"/>
              </p:cNvSpPr>
              <p:nvPr/>
            </p:nvSpPr>
            <p:spPr bwMode="auto">
              <a:xfrm flipV="1">
                <a:off x="5443" y="2101"/>
                <a:ext cx="0" cy="1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64" name="Text Box 31"/>
              <p:cNvSpPr txBox="1">
                <a:spLocks noChangeArrowheads="1"/>
              </p:cNvSpPr>
              <p:nvPr/>
            </p:nvSpPr>
            <p:spPr bwMode="auto">
              <a:xfrm>
                <a:off x="5239" y="2296"/>
                <a:ext cx="499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dirty="0" smtClean="0">
                    <a:solidFill>
                      <a:srgbClr val="040000"/>
                    </a:solidFill>
                    <a:ea typeface="SimSun" pitchFamily="2" charset="-122"/>
                  </a:rPr>
                  <a:t>Front</a:t>
                </a:r>
                <a:endParaRPr kumimoji="1" lang="zh-CN" altLang="en-US" dirty="0">
                  <a:solidFill>
                    <a:srgbClr val="040000"/>
                  </a:solidFill>
                  <a:ea typeface="SimSun" pitchFamily="2" charset="-122"/>
                </a:endParaRPr>
              </a:p>
            </p:txBody>
          </p:sp>
        </p:grpSp>
        <p:sp>
          <p:nvSpPr>
            <p:cNvPr id="62" name="AutoShape 55"/>
            <p:cNvSpPr>
              <a:spLocks noChangeArrowheads="1"/>
            </p:cNvSpPr>
            <p:nvPr/>
          </p:nvSpPr>
          <p:spPr bwMode="auto">
            <a:xfrm>
              <a:off x="4441" y="2358"/>
              <a:ext cx="480" cy="275"/>
            </a:xfrm>
            <a:prstGeom prst="downArrow">
              <a:avLst>
                <a:gd name="adj1" fmla="val 50000"/>
                <a:gd name="adj2" fmla="val 27500"/>
              </a:avLst>
            </a:prstGeom>
            <a:solidFill>
              <a:srgbClr val="3399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vert"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400" b="1" dirty="0" smtClean="0">
                  <a:solidFill>
                    <a:srgbClr val="FFFFFF"/>
                  </a:solidFill>
                  <a:ea typeface="SimSun" pitchFamily="2" charset="-122"/>
                </a:rPr>
                <a:t>Send</a:t>
              </a:r>
              <a:endParaRPr kumimoji="1" lang="zh-CN" altLang="en-US" sz="1400" b="1" dirty="0">
                <a:solidFill>
                  <a:srgbClr val="FFFFFF"/>
                </a:solidFill>
                <a:ea typeface="SimSun" pitchFamily="2" charset="-122"/>
              </a:endParaRPr>
            </a:p>
          </p:txBody>
        </p:sp>
      </p:grpSp>
      <p:sp>
        <p:nvSpPr>
          <p:cNvPr id="65" name="Text Box 60"/>
          <p:cNvSpPr txBox="1">
            <a:spLocks noChangeArrowheads="1"/>
          </p:cNvSpPr>
          <p:nvPr/>
        </p:nvSpPr>
        <p:spPr bwMode="auto">
          <a:xfrm>
            <a:off x="0" y="5558110"/>
            <a:ext cx="12518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 smtClean="0">
                <a:solidFill>
                  <a:srgbClr val="040000"/>
                </a:solidFill>
                <a:ea typeface="SimSun" pitchFamily="2" charset="-122"/>
              </a:rPr>
              <a:t>Receiver</a:t>
            </a:r>
            <a:endParaRPr kumimoji="1" lang="zh-CN" altLang="en-US" sz="2400" dirty="0">
              <a:solidFill>
                <a:srgbClr val="040000"/>
              </a:solidFill>
              <a:ea typeface="SimSun" pitchFamily="2" charset="-122"/>
            </a:endParaRPr>
          </a:p>
        </p:txBody>
      </p:sp>
      <p:sp>
        <p:nvSpPr>
          <p:cNvPr id="66" name="Rectangle 61"/>
          <p:cNvSpPr>
            <a:spLocks noChangeArrowheads="1"/>
          </p:cNvSpPr>
          <p:nvPr/>
        </p:nvSpPr>
        <p:spPr bwMode="auto">
          <a:xfrm>
            <a:off x="1009650" y="4913585"/>
            <a:ext cx="1762125" cy="457200"/>
          </a:xfrm>
          <a:prstGeom prst="rect">
            <a:avLst/>
          </a:prstGeom>
          <a:solidFill>
            <a:srgbClr val="FFCCCC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smtClean="0">
                <a:solidFill>
                  <a:srgbClr val="040000"/>
                </a:solidFill>
                <a:ea typeface="SimSun" pitchFamily="2" charset="-122"/>
              </a:rPr>
              <a:t>Data</a:t>
            </a:r>
            <a:endParaRPr kumimoji="1" lang="zh-CN" altLang="en-US" dirty="0">
              <a:solidFill>
                <a:srgbClr val="040000"/>
              </a:solidFill>
              <a:ea typeface="SimSun" pitchFamily="2" charset="-122"/>
            </a:endParaRPr>
          </a:p>
        </p:txBody>
      </p:sp>
      <p:sp>
        <p:nvSpPr>
          <p:cNvPr id="67" name="Rectangle 62"/>
          <p:cNvSpPr>
            <a:spLocks noChangeArrowheads="1"/>
          </p:cNvSpPr>
          <p:nvPr/>
        </p:nvSpPr>
        <p:spPr bwMode="auto">
          <a:xfrm>
            <a:off x="2771775" y="4913585"/>
            <a:ext cx="609600" cy="457200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smtClean="0">
                <a:solidFill>
                  <a:srgbClr val="040000"/>
                </a:solidFill>
                <a:ea typeface="SimSun" pitchFamily="2" charset="-122"/>
              </a:rPr>
              <a:t>Head</a:t>
            </a:r>
            <a:endParaRPr kumimoji="1" lang="zh-CN" altLang="en-US" dirty="0">
              <a:solidFill>
                <a:srgbClr val="040000"/>
              </a:solidFill>
              <a:ea typeface="SimSun" pitchFamily="2" charset="-122"/>
            </a:endParaRPr>
          </a:p>
        </p:txBody>
      </p:sp>
      <p:sp>
        <p:nvSpPr>
          <p:cNvPr id="68" name="Rectangle 63"/>
          <p:cNvSpPr>
            <a:spLocks noChangeArrowheads="1"/>
          </p:cNvSpPr>
          <p:nvPr/>
        </p:nvSpPr>
        <p:spPr bwMode="auto">
          <a:xfrm>
            <a:off x="3673475" y="4913585"/>
            <a:ext cx="1762125" cy="457200"/>
          </a:xfrm>
          <a:prstGeom prst="rect">
            <a:avLst/>
          </a:prstGeom>
          <a:solidFill>
            <a:srgbClr val="FFCCCC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smtClean="0">
                <a:solidFill>
                  <a:srgbClr val="040000"/>
                </a:solidFill>
                <a:ea typeface="SimSun" pitchFamily="2" charset="-122"/>
              </a:rPr>
              <a:t>Data</a:t>
            </a:r>
            <a:endParaRPr kumimoji="1" lang="zh-CN" altLang="en-US" dirty="0">
              <a:solidFill>
                <a:srgbClr val="040000"/>
              </a:solidFill>
              <a:ea typeface="SimSun" pitchFamily="2" charset="-122"/>
            </a:endParaRPr>
          </a:p>
        </p:txBody>
      </p:sp>
      <p:sp>
        <p:nvSpPr>
          <p:cNvPr id="69" name="Rectangle 64"/>
          <p:cNvSpPr>
            <a:spLocks noChangeArrowheads="1"/>
          </p:cNvSpPr>
          <p:nvPr/>
        </p:nvSpPr>
        <p:spPr bwMode="auto">
          <a:xfrm>
            <a:off x="5435600" y="4913585"/>
            <a:ext cx="609600" cy="457200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smtClean="0">
                <a:solidFill>
                  <a:srgbClr val="040000"/>
                </a:solidFill>
                <a:ea typeface="SimSun" pitchFamily="2" charset="-122"/>
              </a:rPr>
              <a:t>Head</a:t>
            </a:r>
            <a:endParaRPr kumimoji="1" lang="zh-CN" altLang="en-US" dirty="0">
              <a:solidFill>
                <a:srgbClr val="040000"/>
              </a:solidFill>
              <a:ea typeface="SimSun" pitchFamily="2" charset="-122"/>
            </a:endParaRPr>
          </a:p>
        </p:txBody>
      </p:sp>
      <p:sp>
        <p:nvSpPr>
          <p:cNvPr id="70" name="Rectangle 65"/>
          <p:cNvSpPr>
            <a:spLocks noChangeArrowheads="1"/>
          </p:cNvSpPr>
          <p:nvPr/>
        </p:nvSpPr>
        <p:spPr bwMode="auto">
          <a:xfrm>
            <a:off x="6265863" y="4913585"/>
            <a:ext cx="1762125" cy="457200"/>
          </a:xfrm>
          <a:prstGeom prst="rect">
            <a:avLst/>
          </a:prstGeom>
          <a:solidFill>
            <a:srgbClr val="FFCCCC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smtClean="0">
                <a:solidFill>
                  <a:srgbClr val="040000"/>
                </a:solidFill>
                <a:ea typeface="SimSun" pitchFamily="2" charset="-122"/>
              </a:rPr>
              <a:t>Data</a:t>
            </a:r>
            <a:endParaRPr kumimoji="1" lang="zh-CN" altLang="en-US" dirty="0">
              <a:solidFill>
                <a:srgbClr val="040000"/>
              </a:solidFill>
              <a:ea typeface="SimSun" pitchFamily="2" charset="-122"/>
            </a:endParaRPr>
          </a:p>
        </p:txBody>
      </p:sp>
      <p:sp>
        <p:nvSpPr>
          <p:cNvPr id="71" name="Rectangle 66"/>
          <p:cNvSpPr>
            <a:spLocks noChangeArrowheads="1"/>
          </p:cNvSpPr>
          <p:nvPr/>
        </p:nvSpPr>
        <p:spPr bwMode="auto">
          <a:xfrm>
            <a:off x="8027988" y="4913585"/>
            <a:ext cx="609600" cy="457200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smtClean="0">
                <a:solidFill>
                  <a:srgbClr val="040000"/>
                </a:solidFill>
                <a:ea typeface="SimSun" pitchFamily="2" charset="-122"/>
              </a:rPr>
              <a:t>Head</a:t>
            </a:r>
            <a:endParaRPr kumimoji="1" lang="zh-CN" altLang="en-US" dirty="0">
              <a:solidFill>
                <a:srgbClr val="040000"/>
              </a:solidFill>
              <a:ea typeface="SimSun" pitchFamily="2" charset="-122"/>
            </a:endParaRPr>
          </a:p>
        </p:txBody>
      </p:sp>
      <p:sp>
        <p:nvSpPr>
          <p:cNvPr id="72" name="Rectangle 70"/>
          <p:cNvSpPr>
            <a:spLocks noChangeArrowheads="1"/>
          </p:cNvSpPr>
          <p:nvPr/>
        </p:nvSpPr>
        <p:spPr bwMode="auto">
          <a:xfrm>
            <a:off x="1547813" y="5805264"/>
            <a:ext cx="5294312" cy="457200"/>
          </a:xfrm>
          <a:prstGeom prst="rect">
            <a:avLst/>
          </a:prstGeom>
          <a:solidFill>
            <a:srgbClr val="FFCCCC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ea typeface="SimSun" pitchFamily="2" charset="-122"/>
              </a:rPr>
              <a:t>11010011101 •</a:t>
            </a:r>
            <a:r>
              <a:rPr kumimoji="1" lang="en-US" altLang="zh-CN" sz="8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ea typeface="SimSun" pitchFamily="2" charset="-122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ea typeface="SimSun" pitchFamily="2" charset="-122"/>
              </a:rPr>
              <a:t> • • • • • • •   00101001110</a:t>
            </a:r>
          </a:p>
        </p:txBody>
      </p:sp>
    </p:spTree>
    <p:extLst>
      <p:ext uri="{BB962C8B-B14F-4D97-AF65-F5344CB8AC3E}">
        <p14:creationId xmlns:p14="http://schemas.microsoft.com/office/powerpoint/2010/main" val="319900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8" grpId="0" animBg="1"/>
      <p:bldP spid="52" grpId="0" animBg="1"/>
      <p:bldP spid="58" grpId="0" animBg="1"/>
      <p:bldP spid="59" grpId="0" animBg="1"/>
      <p:bldP spid="65" grpId="0"/>
      <p:bldP spid="66" grpId="0" animBg="1"/>
      <p:bldP spid="67" grpId="0" animBg="1"/>
      <p:bldP spid="67" grpId="1" animBg="1"/>
      <p:bldP spid="68" grpId="0" animBg="1"/>
      <p:bldP spid="69" grpId="0" animBg="1"/>
      <p:bldP spid="69" grpId="1" animBg="1"/>
      <p:bldP spid="70" grpId="0" animBg="1"/>
      <p:bldP spid="71" grpId="0" animBg="1"/>
      <p:bldP spid="71" grpId="1" animBg="1"/>
      <p:bldP spid="7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08520" y="534631"/>
            <a:ext cx="8686800" cy="5126055"/>
          </a:xfrm>
        </p:spPr>
        <p:txBody>
          <a:bodyPr/>
          <a:lstStyle/>
          <a:p>
            <a:r>
              <a:rPr lang="en-US" altLang="zh-CN" dirty="0"/>
              <a:t>Transmitting a packet from A to B </a:t>
            </a:r>
            <a:r>
              <a:rPr lang="en-US" altLang="zh-CN" dirty="0" smtClean="0"/>
              <a:t>following </a:t>
            </a:r>
            <a:r>
              <a:rPr lang="en-US" altLang="zh-CN" b="1" u="sng" dirty="0" smtClean="0"/>
              <a:t>Store </a:t>
            </a:r>
            <a:r>
              <a:rPr lang="en-US" altLang="zh-CN" b="1" u="sng" dirty="0"/>
              <a:t>&amp; </a:t>
            </a:r>
            <a:r>
              <a:rPr lang="en-US" altLang="zh-CN" b="1" u="sng" dirty="0" smtClean="0"/>
              <a:t>forward</a:t>
            </a:r>
            <a:endParaRPr lang="zh-CN" altLang="en-US" b="1" u="sng" dirty="0"/>
          </a:p>
        </p:txBody>
      </p:sp>
      <p:sp>
        <p:nvSpPr>
          <p:cNvPr id="6" name="Line 187"/>
          <p:cNvSpPr>
            <a:spLocks noChangeShapeType="1"/>
          </p:cNvSpPr>
          <p:nvPr/>
        </p:nvSpPr>
        <p:spPr bwMode="auto">
          <a:xfrm>
            <a:off x="8027988" y="5451726"/>
            <a:ext cx="73025" cy="8112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7" name="Line 186"/>
          <p:cNvSpPr>
            <a:spLocks noChangeShapeType="1"/>
          </p:cNvSpPr>
          <p:nvPr/>
        </p:nvSpPr>
        <p:spPr bwMode="auto">
          <a:xfrm>
            <a:off x="684213" y="2859339"/>
            <a:ext cx="863600" cy="431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5867400" y="2930776"/>
            <a:ext cx="288925" cy="1225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2700338" y="4462714"/>
            <a:ext cx="1000125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1979613" y="3580064"/>
            <a:ext cx="93662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V="1">
            <a:off x="3241675" y="2992689"/>
            <a:ext cx="874713" cy="712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4700588" y="2914901"/>
            <a:ext cx="1020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6084888" y="2859339"/>
            <a:ext cx="1241425" cy="2143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>
            <a:off x="7764463" y="3229226"/>
            <a:ext cx="552450" cy="638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flipH="1">
            <a:off x="7740650" y="4083301"/>
            <a:ext cx="719138" cy="10810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 flipH="1">
            <a:off x="5794375" y="4588126"/>
            <a:ext cx="433388" cy="850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H="1">
            <a:off x="6669088" y="4083301"/>
            <a:ext cx="1574800" cy="250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H="1">
            <a:off x="3605213" y="4573839"/>
            <a:ext cx="584200" cy="1104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 flipV="1">
            <a:off x="1547813" y="5597776"/>
            <a:ext cx="1839912" cy="88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 flipH="1">
            <a:off x="1116013" y="4678614"/>
            <a:ext cx="1223962" cy="863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>
            <a:off x="4427538" y="4659564"/>
            <a:ext cx="936625" cy="863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3314700" y="3705476"/>
            <a:ext cx="436563" cy="6286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SimSun" pitchFamily="2" charset="-122"/>
            </a:endParaRPr>
          </a:p>
        </p:txBody>
      </p:sp>
      <p:grpSp>
        <p:nvGrpSpPr>
          <p:cNvPr id="23" name="Group 19"/>
          <p:cNvGrpSpPr>
            <a:grpSpLocks/>
          </p:cNvGrpSpPr>
          <p:nvPr/>
        </p:nvGrpSpPr>
        <p:grpSpPr bwMode="auto">
          <a:xfrm>
            <a:off x="900113" y="2930776"/>
            <a:ext cx="1603375" cy="1104900"/>
            <a:chOff x="912" y="768"/>
            <a:chExt cx="2400" cy="1584"/>
          </a:xfrm>
        </p:grpSpPr>
        <p:sp>
          <p:nvSpPr>
            <p:cNvPr id="24" name="Oval 20"/>
            <p:cNvSpPr>
              <a:spLocks noChangeArrowheads="1"/>
            </p:cNvSpPr>
            <p:nvPr/>
          </p:nvSpPr>
          <p:spPr bwMode="auto">
            <a:xfrm>
              <a:off x="1751" y="799"/>
              <a:ext cx="1026" cy="62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5" name="Oval 21"/>
            <p:cNvSpPr>
              <a:spLocks noChangeArrowheads="1"/>
            </p:cNvSpPr>
            <p:nvPr/>
          </p:nvSpPr>
          <p:spPr bwMode="auto">
            <a:xfrm>
              <a:off x="1172" y="972"/>
              <a:ext cx="781" cy="6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6" name="Oval 22"/>
            <p:cNvSpPr>
              <a:spLocks noChangeArrowheads="1"/>
            </p:cNvSpPr>
            <p:nvPr/>
          </p:nvSpPr>
          <p:spPr bwMode="auto">
            <a:xfrm>
              <a:off x="926" y="1364"/>
              <a:ext cx="521" cy="502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7" name="Oval 23"/>
            <p:cNvSpPr>
              <a:spLocks noChangeArrowheads="1"/>
            </p:cNvSpPr>
            <p:nvPr/>
          </p:nvSpPr>
          <p:spPr bwMode="auto">
            <a:xfrm>
              <a:off x="1085" y="1599"/>
              <a:ext cx="796" cy="54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8" name="Oval 24"/>
            <p:cNvSpPr>
              <a:spLocks noChangeArrowheads="1"/>
            </p:cNvSpPr>
            <p:nvPr/>
          </p:nvSpPr>
          <p:spPr bwMode="auto">
            <a:xfrm>
              <a:off x="1664" y="1693"/>
              <a:ext cx="1200" cy="65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9" name="Oval 25"/>
            <p:cNvSpPr>
              <a:spLocks noChangeArrowheads="1"/>
            </p:cNvSpPr>
            <p:nvPr/>
          </p:nvSpPr>
          <p:spPr bwMode="auto">
            <a:xfrm>
              <a:off x="2445" y="988"/>
              <a:ext cx="751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30" name="Oval 26"/>
            <p:cNvSpPr>
              <a:spLocks noChangeArrowheads="1"/>
            </p:cNvSpPr>
            <p:nvPr/>
          </p:nvSpPr>
          <p:spPr bwMode="auto">
            <a:xfrm>
              <a:off x="2560" y="1317"/>
              <a:ext cx="752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31" name="Oval 27"/>
            <p:cNvSpPr>
              <a:spLocks noChangeArrowheads="1"/>
            </p:cNvSpPr>
            <p:nvPr/>
          </p:nvSpPr>
          <p:spPr bwMode="auto">
            <a:xfrm>
              <a:off x="2488" y="1427"/>
              <a:ext cx="752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32" name="Oval 28"/>
            <p:cNvSpPr>
              <a:spLocks noChangeArrowheads="1"/>
            </p:cNvSpPr>
            <p:nvPr/>
          </p:nvSpPr>
          <p:spPr bwMode="auto">
            <a:xfrm>
              <a:off x="1360" y="1176"/>
              <a:ext cx="1547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grpSp>
          <p:nvGrpSpPr>
            <p:cNvPr id="33" name="Group 29"/>
            <p:cNvGrpSpPr>
              <a:grpSpLocks/>
            </p:cNvGrpSpPr>
            <p:nvPr/>
          </p:nvGrpSpPr>
          <p:grpSpPr bwMode="auto">
            <a:xfrm>
              <a:off x="912" y="768"/>
              <a:ext cx="2386" cy="1553"/>
              <a:chOff x="912" y="768"/>
              <a:chExt cx="2386" cy="1553"/>
            </a:xfrm>
          </p:grpSpPr>
          <p:sp>
            <p:nvSpPr>
              <p:cNvPr id="34" name="Oval 30"/>
              <p:cNvSpPr>
                <a:spLocks noChangeArrowheads="1"/>
              </p:cNvSpPr>
              <p:nvPr/>
            </p:nvSpPr>
            <p:spPr bwMode="auto">
              <a:xfrm>
                <a:off x="1736" y="768"/>
                <a:ext cx="1027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35" name="Oval 31"/>
              <p:cNvSpPr>
                <a:spLocks noChangeArrowheads="1"/>
              </p:cNvSpPr>
              <p:nvPr/>
            </p:nvSpPr>
            <p:spPr bwMode="auto">
              <a:xfrm>
                <a:off x="1158" y="941"/>
                <a:ext cx="781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36" name="Oval 32"/>
              <p:cNvSpPr>
                <a:spLocks noChangeArrowheads="1"/>
              </p:cNvSpPr>
              <p:nvPr/>
            </p:nvSpPr>
            <p:spPr bwMode="auto">
              <a:xfrm>
                <a:off x="912" y="1333"/>
                <a:ext cx="520" cy="501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37" name="Oval 33"/>
              <p:cNvSpPr>
                <a:spLocks noChangeArrowheads="1"/>
              </p:cNvSpPr>
              <p:nvPr/>
            </p:nvSpPr>
            <p:spPr bwMode="auto">
              <a:xfrm>
                <a:off x="1071" y="1568"/>
                <a:ext cx="795" cy="54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38" name="Oval 34"/>
              <p:cNvSpPr>
                <a:spLocks noChangeArrowheads="1"/>
              </p:cNvSpPr>
              <p:nvPr/>
            </p:nvSpPr>
            <p:spPr bwMode="auto">
              <a:xfrm>
                <a:off x="1649" y="1662"/>
                <a:ext cx="1200" cy="65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39" name="Oval 35"/>
              <p:cNvSpPr>
                <a:spLocks noChangeArrowheads="1"/>
              </p:cNvSpPr>
              <p:nvPr/>
            </p:nvSpPr>
            <p:spPr bwMode="auto">
              <a:xfrm>
                <a:off x="2430" y="95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40" name="Oval 36"/>
              <p:cNvSpPr>
                <a:spLocks noChangeArrowheads="1"/>
              </p:cNvSpPr>
              <p:nvPr/>
            </p:nvSpPr>
            <p:spPr bwMode="auto">
              <a:xfrm>
                <a:off x="2546" y="128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41" name="Oval 37"/>
              <p:cNvSpPr>
                <a:spLocks noChangeArrowheads="1"/>
              </p:cNvSpPr>
              <p:nvPr/>
            </p:nvSpPr>
            <p:spPr bwMode="auto">
              <a:xfrm>
                <a:off x="2473" y="1395"/>
                <a:ext cx="752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42" name="Oval 38"/>
              <p:cNvSpPr>
                <a:spLocks noChangeArrowheads="1"/>
              </p:cNvSpPr>
              <p:nvPr/>
            </p:nvSpPr>
            <p:spPr bwMode="auto">
              <a:xfrm>
                <a:off x="1346" y="1144"/>
                <a:ext cx="1547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</p:grpSp>
      </p:grpSp>
      <p:pic>
        <p:nvPicPr>
          <p:cNvPr id="43" name="Picture 39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584450" y="3465764"/>
            <a:ext cx="914400" cy="444500"/>
          </a:xfrm>
          <a:prstGeom prst="rect">
            <a:avLst/>
          </a:prstGeom>
          <a:noFill/>
          <a:ln/>
        </p:spPr>
      </p:pic>
      <p:grpSp>
        <p:nvGrpSpPr>
          <p:cNvPr id="44" name="Group 40"/>
          <p:cNvGrpSpPr>
            <a:grpSpLocks/>
          </p:cNvGrpSpPr>
          <p:nvPr/>
        </p:nvGrpSpPr>
        <p:grpSpPr bwMode="auto">
          <a:xfrm>
            <a:off x="3387725" y="3942014"/>
            <a:ext cx="1603375" cy="1104900"/>
            <a:chOff x="912" y="768"/>
            <a:chExt cx="2400" cy="1584"/>
          </a:xfrm>
        </p:grpSpPr>
        <p:sp>
          <p:nvSpPr>
            <p:cNvPr id="45" name="Oval 41"/>
            <p:cNvSpPr>
              <a:spLocks noChangeArrowheads="1"/>
            </p:cNvSpPr>
            <p:nvPr/>
          </p:nvSpPr>
          <p:spPr bwMode="auto">
            <a:xfrm>
              <a:off x="1751" y="799"/>
              <a:ext cx="1026" cy="62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46" name="Oval 42"/>
            <p:cNvSpPr>
              <a:spLocks noChangeArrowheads="1"/>
            </p:cNvSpPr>
            <p:nvPr/>
          </p:nvSpPr>
          <p:spPr bwMode="auto">
            <a:xfrm>
              <a:off x="1172" y="972"/>
              <a:ext cx="781" cy="6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47" name="Oval 43"/>
            <p:cNvSpPr>
              <a:spLocks noChangeArrowheads="1"/>
            </p:cNvSpPr>
            <p:nvPr/>
          </p:nvSpPr>
          <p:spPr bwMode="auto">
            <a:xfrm>
              <a:off x="926" y="1364"/>
              <a:ext cx="521" cy="502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48" name="Oval 44"/>
            <p:cNvSpPr>
              <a:spLocks noChangeArrowheads="1"/>
            </p:cNvSpPr>
            <p:nvPr/>
          </p:nvSpPr>
          <p:spPr bwMode="auto">
            <a:xfrm>
              <a:off x="1085" y="1599"/>
              <a:ext cx="796" cy="54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49" name="Oval 45"/>
            <p:cNvSpPr>
              <a:spLocks noChangeArrowheads="1"/>
            </p:cNvSpPr>
            <p:nvPr/>
          </p:nvSpPr>
          <p:spPr bwMode="auto">
            <a:xfrm>
              <a:off x="1664" y="1693"/>
              <a:ext cx="1200" cy="65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50" name="Oval 46"/>
            <p:cNvSpPr>
              <a:spLocks noChangeArrowheads="1"/>
            </p:cNvSpPr>
            <p:nvPr/>
          </p:nvSpPr>
          <p:spPr bwMode="auto">
            <a:xfrm>
              <a:off x="2445" y="988"/>
              <a:ext cx="751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51" name="Oval 47"/>
            <p:cNvSpPr>
              <a:spLocks noChangeArrowheads="1"/>
            </p:cNvSpPr>
            <p:nvPr/>
          </p:nvSpPr>
          <p:spPr bwMode="auto">
            <a:xfrm>
              <a:off x="2560" y="1317"/>
              <a:ext cx="752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52" name="Oval 48"/>
            <p:cNvSpPr>
              <a:spLocks noChangeArrowheads="1"/>
            </p:cNvSpPr>
            <p:nvPr/>
          </p:nvSpPr>
          <p:spPr bwMode="auto">
            <a:xfrm>
              <a:off x="2488" y="1427"/>
              <a:ext cx="752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53" name="Oval 49"/>
            <p:cNvSpPr>
              <a:spLocks noChangeArrowheads="1"/>
            </p:cNvSpPr>
            <p:nvPr/>
          </p:nvSpPr>
          <p:spPr bwMode="auto">
            <a:xfrm>
              <a:off x="1360" y="1176"/>
              <a:ext cx="1547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grpSp>
          <p:nvGrpSpPr>
            <p:cNvPr id="54" name="Group 50"/>
            <p:cNvGrpSpPr>
              <a:grpSpLocks/>
            </p:cNvGrpSpPr>
            <p:nvPr/>
          </p:nvGrpSpPr>
          <p:grpSpPr bwMode="auto">
            <a:xfrm>
              <a:off x="912" y="768"/>
              <a:ext cx="2386" cy="1553"/>
              <a:chOff x="912" y="768"/>
              <a:chExt cx="2386" cy="1553"/>
            </a:xfrm>
          </p:grpSpPr>
          <p:sp>
            <p:nvSpPr>
              <p:cNvPr id="55" name="Oval 51"/>
              <p:cNvSpPr>
                <a:spLocks noChangeArrowheads="1"/>
              </p:cNvSpPr>
              <p:nvPr/>
            </p:nvSpPr>
            <p:spPr bwMode="auto">
              <a:xfrm>
                <a:off x="1736" y="768"/>
                <a:ext cx="1027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56" name="Oval 52"/>
              <p:cNvSpPr>
                <a:spLocks noChangeArrowheads="1"/>
              </p:cNvSpPr>
              <p:nvPr/>
            </p:nvSpPr>
            <p:spPr bwMode="auto">
              <a:xfrm>
                <a:off x="1158" y="941"/>
                <a:ext cx="781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57" name="Oval 53"/>
              <p:cNvSpPr>
                <a:spLocks noChangeArrowheads="1"/>
              </p:cNvSpPr>
              <p:nvPr/>
            </p:nvSpPr>
            <p:spPr bwMode="auto">
              <a:xfrm>
                <a:off x="912" y="1333"/>
                <a:ext cx="520" cy="501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58" name="Oval 54"/>
              <p:cNvSpPr>
                <a:spLocks noChangeArrowheads="1"/>
              </p:cNvSpPr>
              <p:nvPr/>
            </p:nvSpPr>
            <p:spPr bwMode="auto">
              <a:xfrm>
                <a:off x="1071" y="1568"/>
                <a:ext cx="795" cy="54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59" name="Oval 55"/>
              <p:cNvSpPr>
                <a:spLocks noChangeArrowheads="1"/>
              </p:cNvSpPr>
              <p:nvPr/>
            </p:nvSpPr>
            <p:spPr bwMode="auto">
              <a:xfrm>
                <a:off x="1649" y="1662"/>
                <a:ext cx="1200" cy="65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60" name="Oval 56"/>
              <p:cNvSpPr>
                <a:spLocks noChangeArrowheads="1"/>
              </p:cNvSpPr>
              <p:nvPr/>
            </p:nvSpPr>
            <p:spPr bwMode="auto">
              <a:xfrm>
                <a:off x="2430" y="95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61" name="Oval 57"/>
              <p:cNvSpPr>
                <a:spLocks noChangeArrowheads="1"/>
              </p:cNvSpPr>
              <p:nvPr/>
            </p:nvSpPr>
            <p:spPr bwMode="auto">
              <a:xfrm>
                <a:off x="2546" y="128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62" name="Oval 58"/>
              <p:cNvSpPr>
                <a:spLocks noChangeArrowheads="1"/>
              </p:cNvSpPr>
              <p:nvPr/>
            </p:nvSpPr>
            <p:spPr bwMode="auto">
              <a:xfrm>
                <a:off x="2473" y="1395"/>
                <a:ext cx="752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63" name="Oval 59"/>
              <p:cNvSpPr>
                <a:spLocks noChangeArrowheads="1"/>
              </p:cNvSpPr>
              <p:nvPr/>
            </p:nvSpPr>
            <p:spPr bwMode="auto">
              <a:xfrm>
                <a:off x="1346" y="1144"/>
                <a:ext cx="1547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</p:grpSp>
      </p:grpSp>
      <p:grpSp>
        <p:nvGrpSpPr>
          <p:cNvPr id="64" name="Group 60"/>
          <p:cNvGrpSpPr>
            <a:grpSpLocks/>
          </p:cNvGrpSpPr>
          <p:nvPr/>
        </p:nvGrpSpPr>
        <p:grpSpPr bwMode="auto">
          <a:xfrm>
            <a:off x="250825" y="5013576"/>
            <a:ext cx="1604963" cy="1104900"/>
            <a:chOff x="912" y="768"/>
            <a:chExt cx="2400" cy="1584"/>
          </a:xfrm>
        </p:grpSpPr>
        <p:sp>
          <p:nvSpPr>
            <p:cNvPr id="65" name="Oval 61"/>
            <p:cNvSpPr>
              <a:spLocks noChangeArrowheads="1"/>
            </p:cNvSpPr>
            <p:nvPr/>
          </p:nvSpPr>
          <p:spPr bwMode="auto">
            <a:xfrm>
              <a:off x="1751" y="799"/>
              <a:ext cx="1026" cy="62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66" name="Oval 62"/>
            <p:cNvSpPr>
              <a:spLocks noChangeArrowheads="1"/>
            </p:cNvSpPr>
            <p:nvPr/>
          </p:nvSpPr>
          <p:spPr bwMode="auto">
            <a:xfrm>
              <a:off x="1172" y="972"/>
              <a:ext cx="781" cy="6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67" name="Oval 63"/>
            <p:cNvSpPr>
              <a:spLocks noChangeArrowheads="1"/>
            </p:cNvSpPr>
            <p:nvPr/>
          </p:nvSpPr>
          <p:spPr bwMode="auto">
            <a:xfrm>
              <a:off x="926" y="1364"/>
              <a:ext cx="521" cy="502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68" name="Oval 64"/>
            <p:cNvSpPr>
              <a:spLocks noChangeArrowheads="1"/>
            </p:cNvSpPr>
            <p:nvPr/>
          </p:nvSpPr>
          <p:spPr bwMode="auto">
            <a:xfrm>
              <a:off x="1085" y="1599"/>
              <a:ext cx="796" cy="54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69" name="Oval 65"/>
            <p:cNvSpPr>
              <a:spLocks noChangeArrowheads="1"/>
            </p:cNvSpPr>
            <p:nvPr/>
          </p:nvSpPr>
          <p:spPr bwMode="auto">
            <a:xfrm>
              <a:off x="1664" y="1693"/>
              <a:ext cx="1200" cy="65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70" name="Oval 66"/>
            <p:cNvSpPr>
              <a:spLocks noChangeArrowheads="1"/>
            </p:cNvSpPr>
            <p:nvPr/>
          </p:nvSpPr>
          <p:spPr bwMode="auto">
            <a:xfrm>
              <a:off x="2445" y="988"/>
              <a:ext cx="751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71" name="Oval 67"/>
            <p:cNvSpPr>
              <a:spLocks noChangeArrowheads="1"/>
            </p:cNvSpPr>
            <p:nvPr/>
          </p:nvSpPr>
          <p:spPr bwMode="auto">
            <a:xfrm>
              <a:off x="2560" y="1317"/>
              <a:ext cx="752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72" name="Oval 68"/>
            <p:cNvSpPr>
              <a:spLocks noChangeArrowheads="1"/>
            </p:cNvSpPr>
            <p:nvPr/>
          </p:nvSpPr>
          <p:spPr bwMode="auto">
            <a:xfrm>
              <a:off x="2488" y="1427"/>
              <a:ext cx="752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73" name="Oval 69"/>
            <p:cNvSpPr>
              <a:spLocks noChangeArrowheads="1"/>
            </p:cNvSpPr>
            <p:nvPr/>
          </p:nvSpPr>
          <p:spPr bwMode="auto">
            <a:xfrm>
              <a:off x="1360" y="1176"/>
              <a:ext cx="1547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grpSp>
          <p:nvGrpSpPr>
            <p:cNvPr id="74" name="Group 70"/>
            <p:cNvGrpSpPr>
              <a:grpSpLocks/>
            </p:cNvGrpSpPr>
            <p:nvPr/>
          </p:nvGrpSpPr>
          <p:grpSpPr bwMode="auto">
            <a:xfrm>
              <a:off x="912" y="768"/>
              <a:ext cx="2386" cy="1553"/>
              <a:chOff x="912" y="768"/>
              <a:chExt cx="2386" cy="1553"/>
            </a:xfrm>
          </p:grpSpPr>
          <p:sp>
            <p:nvSpPr>
              <p:cNvPr id="75" name="Oval 71"/>
              <p:cNvSpPr>
                <a:spLocks noChangeArrowheads="1"/>
              </p:cNvSpPr>
              <p:nvPr/>
            </p:nvSpPr>
            <p:spPr bwMode="auto">
              <a:xfrm>
                <a:off x="1736" y="768"/>
                <a:ext cx="1027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76" name="Oval 72"/>
              <p:cNvSpPr>
                <a:spLocks noChangeArrowheads="1"/>
              </p:cNvSpPr>
              <p:nvPr/>
            </p:nvSpPr>
            <p:spPr bwMode="auto">
              <a:xfrm>
                <a:off x="1158" y="941"/>
                <a:ext cx="781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77" name="Oval 73"/>
              <p:cNvSpPr>
                <a:spLocks noChangeArrowheads="1"/>
              </p:cNvSpPr>
              <p:nvPr/>
            </p:nvSpPr>
            <p:spPr bwMode="auto">
              <a:xfrm>
                <a:off x="912" y="1333"/>
                <a:ext cx="520" cy="501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78" name="Oval 74"/>
              <p:cNvSpPr>
                <a:spLocks noChangeArrowheads="1"/>
              </p:cNvSpPr>
              <p:nvPr/>
            </p:nvSpPr>
            <p:spPr bwMode="auto">
              <a:xfrm>
                <a:off x="1071" y="1568"/>
                <a:ext cx="795" cy="54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79" name="Oval 75"/>
              <p:cNvSpPr>
                <a:spLocks noChangeArrowheads="1"/>
              </p:cNvSpPr>
              <p:nvPr/>
            </p:nvSpPr>
            <p:spPr bwMode="auto">
              <a:xfrm>
                <a:off x="1649" y="1662"/>
                <a:ext cx="1200" cy="65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80" name="Oval 76"/>
              <p:cNvSpPr>
                <a:spLocks noChangeArrowheads="1"/>
              </p:cNvSpPr>
              <p:nvPr/>
            </p:nvSpPr>
            <p:spPr bwMode="auto">
              <a:xfrm>
                <a:off x="2430" y="95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81" name="Oval 77"/>
              <p:cNvSpPr>
                <a:spLocks noChangeArrowheads="1"/>
              </p:cNvSpPr>
              <p:nvPr/>
            </p:nvSpPr>
            <p:spPr bwMode="auto">
              <a:xfrm>
                <a:off x="2546" y="128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82" name="Oval 78"/>
              <p:cNvSpPr>
                <a:spLocks noChangeArrowheads="1"/>
              </p:cNvSpPr>
              <p:nvPr/>
            </p:nvSpPr>
            <p:spPr bwMode="auto">
              <a:xfrm>
                <a:off x="2473" y="1395"/>
                <a:ext cx="752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83" name="Oval 79"/>
              <p:cNvSpPr>
                <a:spLocks noChangeArrowheads="1"/>
              </p:cNvSpPr>
              <p:nvPr/>
            </p:nvSpPr>
            <p:spPr bwMode="auto">
              <a:xfrm>
                <a:off x="1346" y="1144"/>
                <a:ext cx="1547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</p:grpSp>
      </p:grpSp>
      <p:grpSp>
        <p:nvGrpSpPr>
          <p:cNvPr id="84" name="Group 80"/>
          <p:cNvGrpSpPr>
            <a:grpSpLocks/>
          </p:cNvGrpSpPr>
          <p:nvPr/>
        </p:nvGrpSpPr>
        <p:grpSpPr bwMode="auto">
          <a:xfrm>
            <a:off x="6999288" y="4588126"/>
            <a:ext cx="1604962" cy="1104900"/>
            <a:chOff x="912" y="768"/>
            <a:chExt cx="2400" cy="1584"/>
          </a:xfrm>
        </p:grpSpPr>
        <p:sp>
          <p:nvSpPr>
            <p:cNvPr id="85" name="Oval 81"/>
            <p:cNvSpPr>
              <a:spLocks noChangeArrowheads="1"/>
            </p:cNvSpPr>
            <p:nvPr/>
          </p:nvSpPr>
          <p:spPr bwMode="auto">
            <a:xfrm>
              <a:off x="1751" y="799"/>
              <a:ext cx="1026" cy="62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86" name="Oval 82"/>
            <p:cNvSpPr>
              <a:spLocks noChangeArrowheads="1"/>
            </p:cNvSpPr>
            <p:nvPr/>
          </p:nvSpPr>
          <p:spPr bwMode="auto">
            <a:xfrm>
              <a:off x="1172" y="972"/>
              <a:ext cx="781" cy="6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87" name="Oval 83"/>
            <p:cNvSpPr>
              <a:spLocks noChangeArrowheads="1"/>
            </p:cNvSpPr>
            <p:nvPr/>
          </p:nvSpPr>
          <p:spPr bwMode="auto">
            <a:xfrm>
              <a:off x="926" y="1364"/>
              <a:ext cx="521" cy="502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88" name="Oval 84"/>
            <p:cNvSpPr>
              <a:spLocks noChangeArrowheads="1"/>
            </p:cNvSpPr>
            <p:nvPr/>
          </p:nvSpPr>
          <p:spPr bwMode="auto">
            <a:xfrm>
              <a:off x="1085" y="1599"/>
              <a:ext cx="796" cy="54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89" name="Oval 85"/>
            <p:cNvSpPr>
              <a:spLocks noChangeArrowheads="1"/>
            </p:cNvSpPr>
            <p:nvPr/>
          </p:nvSpPr>
          <p:spPr bwMode="auto">
            <a:xfrm>
              <a:off x="1664" y="1693"/>
              <a:ext cx="1200" cy="65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90" name="Oval 86"/>
            <p:cNvSpPr>
              <a:spLocks noChangeArrowheads="1"/>
            </p:cNvSpPr>
            <p:nvPr/>
          </p:nvSpPr>
          <p:spPr bwMode="auto">
            <a:xfrm>
              <a:off x="2445" y="988"/>
              <a:ext cx="751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91" name="Oval 87"/>
            <p:cNvSpPr>
              <a:spLocks noChangeArrowheads="1"/>
            </p:cNvSpPr>
            <p:nvPr/>
          </p:nvSpPr>
          <p:spPr bwMode="auto">
            <a:xfrm>
              <a:off x="2560" y="1317"/>
              <a:ext cx="752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92" name="Oval 88"/>
            <p:cNvSpPr>
              <a:spLocks noChangeArrowheads="1"/>
            </p:cNvSpPr>
            <p:nvPr/>
          </p:nvSpPr>
          <p:spPr bwMode="auto">
            <a:xfrm>
              <a:off x="2488" y="1427"/>
              <a:ext cx="752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93" name="Oval 89"/>
            <p:cNvSpPr>
              <a:spLocks noChangeArrowheads="1"/>
            </p:cNvSpPr>
            <p:nvPr/>
          </p:nvSpPr>
          <p:spPr bwMode="auto">
            <a:xfrm>
              <a:off x="1360" y="1176"/>
              <a:ext cx="1547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grpSp>
          <p:nvGrpSpPr>
            <p:cNvPr id="94" name="Group 90"/>
            <p:cNvGrpSpPr>
              <a:grpSpLocks/>
            </p:cNvGrpSpPr>
            <p:nvPr/>
          </p:nvGrpSpPr>
          <p:grpSpPr bwMode="auto">
            <a:xfrm>
              <a:off x="912" y="768"/>
              <a:ext cx="2386" cy="1553"/>
              <a:chOff x="912" y="768"/>
              <a:chExt cx="2386" cy="1553"/>
            </a:xfrm>
          </p:grpSpPr>
          <p:sp>
            <p:nvSpPr>
              <p:cNvPr id="95" name="Oval 91"/>
              <p:cNvSpPr>
                <a:spLocks noChangeArrowheads="1"/>
              </p:cNvSpPr>
              <p:nvPr/>
            </p:nvSpPr>
            <p:spPr bwMode="auto">
              <a:xfrm>
                <a:off x="1736" y="768"/>
                <a:ext cx="1027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96" name="Oval 92"/>
              <p:cNvSpPr>
                <a:spLocks noChangeArrowheads="1"/>
              </p:cNvSpPr>
              <p:nvPr/>
            </p:nvSpPr>
            <p:spPr bwMode="auto">
              <a:xfrm>
                <a:off x="1158" y="941"/>
                <a:ext cx="781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97" name="Oval 93"/>
              <p:cNvSpPr>
                <a:spLocks noChangeArrowheads="1"/>
              </p:cNvSpPr>
              <p:nvPr/>
            </p:nvSpPr>
            <p:spPr bwMode="auto">
              <a:xfrm>
                <a:off x="912" y="1333"/>
                <a:ext cx="520" cy="501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98" name="Oval 94"/>
              <p:cNvSpPr>
                <a:spLocks noChangeArrowheads="1"/>
              </p:cNvSpPr>
              <p:nvPr/>
            </p:nvSpPr>
            <p:spPr bwMode="auto">
              <a:xfrm>
                <a:off x="1071" y="1568"/>
                <a:ext cx="795" cy="54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99" name="Oval 95"/>
              <p:cNvSpPr>
                <a:spLocks noChangeArrowheads="1"/>
              </p:cNvSpPr>
              <p:nvPr/>
            </p:nvSpPr>
            <p:spPr bwMode="auto">
              <a:xfrm>
                <a:off x="1649" y="1662"/>
                <a:ext cx="1200" cy="65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00" name="Oval 96"/>
              <p:cNvSpPr>
                <a:spLocks noChangeArrowheads="1"/>
              </p:cNvSpPr>
              <p:nvPr/>
            </p:nvSpPr>
            <p:spPr bwMode="auto">
              <a:xfrm>
                <a:off x="2430" y="95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01" name="Oval 97"/>
              <p:cNvSpPr>
                <a:spLocks noChangeArrowheads="1"/>
              </p:cNvSpPr>
              <p:nvPr/>
            </p:nvSpPr>
            <p:spPr bwMode="auto">
              <a:xfrm>
                <a:off x="2546" y="128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02" name="Oval 98"/>
              <p:cNvSpPr>
                <a:spLocks noChangeArrowheads="1"/>
              </p:cNvSpPr>
              <p:nvPr/>
            </p:nvSpPr>
            <p:spPr bwMode="auto">
              <a:xfrm>
                <a:off x="2473" y="1395"/>
                <a:ext cx="752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03" name="Oval 99"/>
              <p:cNvSpPr>
                <a:spLocks noChangeArrowheads="1"/>
              </p:cNvSpPr>
              <p:nvPr/>
            </p:nvSpPr>
            <p:spPr bwMode="auto">
              <a:xfrm>
                <a:off x="1346" y="1144"/>
                <a:ext cx="1547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</p:grpSp>
      </p:grpSp>
      <p:grpSp>
        <p:nvGrpSpPr>
          <p:cNvPr id="104" name="Group 100"/>
          <p:cNvGrpSpPr>
            <a:grpSpLocks/>
          </p:cNvGrpSpPr>
          <p:nvPr/>
        </p:nvGrpSpPr>
        <p:grpSpPr bwMode="auto">
          <a:xfrm>
            <a:off x="6713538" y="2572001"/>
            <a:ext cx="1603375" cy="1104900"/>
            <a:chOff x="912" y="768"/>
            <a:chExt cx="2400" cy="1584"/>
          </a:xfrm>
        </p:grpSpPr>
        <p:sp>
          <p:nvSpPr>
            <p:cNvPr id="105" name="Oval 101"/>
            <p:cNvSpPr>
              <a:spLocks noChangeArrowheads="1"/>
            </p:cNvSpPr>
            <p:nvPr/>
          </p:nvSpPr>
          <p:spPr bwMode="auto">
            <a:xfrm>
              <a:off x="1751" y="799"/>
              <a:ext cx="1026" cy="62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06" name="Oval 102"/>
            <p:cNvSpPr>
              <a:spLocks noChangeArrowheads="1"/>
            </p:cNvSpPr>
            <p:nvPr/>
          </p:nvSpPr>
          <p:spPr bwMode="auto">
            <a:xfrm>
              <a:off x="1172" y="972"/>
              <a:ext cx="781" cy="6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07" name="Oval 103"/>
            <p:cNvSpPr>
              <a:spLocks noChangeArrowheads="1"/>
            </p:cNvSpPr>
            <p:nvPr/>
          </p:nvSpPr>
          <p:spPr bwMode="auto">
            <a:xfrm>
              <a:off x="926" y="1364"/>
              <a:ext cx="521" cy="502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08" name="Oval 104"/>
            <p:cNvSpPr>
              <a:spLocks noChangeArrowheads="1"/>
            </p:cNvSpPr>
            <p:nvPr/>
          </p:nvSpPr>
          <p:spPr bwMode="auto">
            <a:xfrm>
              <a:off x="1085" y="1599"/>
              <a:ext cx="796" cy="54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09" name="Oval 105"/>
            <p:cNvSpPr>
              <a:spLocks noChangeArrowheads="1"/>
            </p:cNvSpPr>
            <p:nvPr/>
          </p:nvSpPr>
          <p:spPr bwMode="auto">
            <a:xfrm>
              <a:off x="1664" y="1693"/>
              <a:ext cx="1200" cy="65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10" name="Oval 106"/>
            <p:cNvSpPr>
              <a:spLocks noChangeArrowheads="1"/>
            </p:cNvSpPr>
            <p:nvPr/>
          </p:nvSpPr>
          <p:spPr bwMode="auto">
            <a:xfrm>
              <a:off x="2445" y="988"/>
              <a:ext cx="751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11" name="Oval 107"/>
            <p:cNvSpPr>
              <a:spLocks noChangeArrowheads="1"/>
            </p:cNvSpPr>
            <p:nvPr/>
          </p:nvSpPr>
          <p:spPr bwMode="auto">
            <a:xfrm>
              <a:off x="2560" y="1317"/>
              <a:ext cx="752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12" name="Oval 108"/>
            <p:cNvSpPr>
              <a:spLocks noChangeArrowheads="1"/>
            </p:cNvSpPr>
            <p:nvPr/>
          </p:nvSpPr>
          <p:spPr bwMode="auto">
            <a:xfrm>
              <a:off x="2488" y="1427"/>
              <a:ext cx="752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13" name="Oval 109"/>
            <p:cNvSpPr>
              <a:spLocks noChangeArrowheads="1"/>
            </p:cNvSpPr>
            <p:nvPr/>
          </p:nvSpPr>
          <p:spPr bwMode="auto">
            <a:xfrm>
              <a:off x="1360" y="1176"/>
              <a:ext cx="1547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grpSp>
          <p:nvGrpSpPr>
            <p:cNvPr id="114" name="Group 110"/>
            <p:cNvGrpSpPr>
              <a:grpSpLocks/>
            </p:cNvGrpSpPr>
            <p:nvPr/>
          </p:nvGrpSpPr>
          <p:grpSpPr bwMode="auto">
            <a:xfrm>
              <a:off x="912" y="768"/>
              <a:ext cx="2386" cy="1553"/>
              <a:chOff x="912" y="768"/>
              <a:chExt cx="2386" cy="1553"/>
            </a:xfrm>
          </p:grpSpPr>
          <p:sp>
            <p:nvSpPr>
              <p:cNvPr id="115" name="Oval 111"/>
              <p:cNvSpPr>
                <a:spLocks noChangeArrowheads="1"/>
              </p:cNvSpPr>
              <p:nvPr/>
            </p:nvSpPr>
            <p:spPr bwMode="auto">
              <a:xfrm>
                <a:off x="1736" y="768"/>
                <a:ext cx="1027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16" name="Oval 112"/>
              <p:cNvSpPr>
                <a:spLocks noChangeArrowheads="1"/>
              </p:cNvSpPr>
              <p:nvPr/>
            </p:nvSpPr>
            <p:spPr bwMode="auto">
              <a:xfrm>
                <a:off x="1158" y="941"/>
                <a:ext cx="781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17" name="Oval 113"/>
              <p:cNvSpPr>
                <a:spLocks noChangeArrowheads="1"/>
              </p:cNvSpPr>
              <p:nvPr/>
            </p:nvSpPr>
            <p:spPr bwMode="auto">
              <a:xfrm>
                <a:off x="912" y="1333"/>
                <a:ext cx="520" cy="501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18" name="Oval 114"/>
              <p:cNvSpPr>
                <a:spLocks noChangeArrowheads="1"/>
              </p:cNvSpPr>
              <p:nvPr/>
            </p:nvSpPr>
            <p:spPr bwMode="auto">
              <a:xfrm>
                <a:off x="1071" y="1568"/>
                <a:ext cx="795" cy="54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19" name="Oval 115"/>
              <p:cNvSpPr>
                <a:spLocks noChangeArrowheads="1"/>
              </p:cNvSpPr>
              <p:nvPr/>
            </p:nvSpPr>
            <p:spPr bwMode="auto">
              <a:xfrm>
                <a:off x="1649" y="1662"/>
                <a:ext cx="1200" cy="65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20" name="Oval 116"/>
              <p:cNvSpPr>
                <a:spLocks noChangeArrowheads="1"/>
              </p:cNvSpPr>
              <p:nvPr/>
            </p:nvSpPr>
            <p:spPr bwMode="auto">
              <a:xfrm>
                <a:off x="2430" y="95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21" name="Oval 117"/>
              <p:cNvSpPr>
                <a:spLocks noChangeArrowheads="1"/>
              </p:cNvSpPr>
              <p:nvPr/>
            </p:nvSpPr>
            <p:spPr bwMode="auto">
              <a:xfrm>
                <a:off x="2546" y="128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22" name="Oval 118"/>
              <p:cNvSpPr>
                <a:spLocks noChangeArrowheads="1"/>
              </p:cNvSpPr>
              <p:nvPr/>
            </p:nvSpPr>
            <p:spPr bwMode="auto">
              <a:xfrm>
                <a:off x="2473" y="1395"/>
                <a:ext cx="752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23" name="Oval 119"/>
              <p:cNvSpPr>
                <a:spLocks noChangeArrowheads="1"/>
              </p:cNvSpPr>
              <p:nvPr/>
            </p:nvSpPr>
            <p:spPr bwMode="auto">
              <a:xfrm>
                <a:off x="1346" y="1144"/>
                <a:ext cx="1547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</p:grpSp>
      </p:grpSp>
      <p:grpSp>
        <p:nvGrpSpPr>
          <p:cNvPr id="124" name="Group 120"/>
          <p:cNvGrpSpPr>
            <a:grpSpLocks/>
          </p:cNvGrpSpPr>
          <p:nvPr/>
        </p:nvGrpSpPr>
        <p:grpSpPr bwMode="auto">
          <a:xfrm>
            <a:off x="3459163" y="2360864"/>
            <a:ext cx="1604962" cy="1104900"/>
            <a:chOff x="912" y="768"/>
            <a:chExt cx="2400" cy="1584"/>
          </a:xfrm>
        </p:grpSpPr>
        <p:sp>
          <p:nvSpPr>
            <p:cNvPr id="125" name="Oval 121"/>
            <p:cNvSpPr>
              <a:spLocks noChangeArrowheads="1"/>
            </p:cNvSpPr>
            <p:nvPr/>
          </p:nvSpPr>
          <p:spPr bwMode="auto">
            <a:xfrm>
              <a:off x="1751" y="799"/>
              <a:ext cx="1026" cy="62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26" name="Oval 122"/>
            <p:cNvSpPr>
              <a:spLocks noChangeArrowheads="1"/>
            </p:cNvSpPr>
            <p:nvPr/>
          </p:nvSpPr>
          <p:spPr bwMode="auto">
            <a:xfrm>
              <a:off x="1172" y="972"/>
              <a:ext cx="781" cy="6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27" name="Oval 123"/>
            <p:cNvSpPr>
              <a:spLocks noChangeArrowheads="1"/>
            </p:cNvSpPr>
            <p:nvPr/>
          </p:nvSpPr>
          <p:spPr bwMode="auto">
            <a:xfrm>
              <a:off x="926" y="1364"/>
              <a:ext cx="521" cy="502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28" name="Oval 124"/>
            <p:cNvSpPr>
              <a:spLocks noChangeArrowheads="1"/>
            </p:cNvSpPr>
            <p:nvPr/>
          </p:nvSpPr>
          <p:spPr bwMode="auto">
            <a:xfrm>
              <a:off x="1085" y="1599"/>
              <a:ext cx="796" cy="54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29" name="Oval 125"/>
            <p:cNvSpPr>
              <a:spLocks noChangeArrowheads="1"/>
            </p:cNvSpPr>
            <p:nvPr/>
          </p:nvSpPr>
          <p:spPr bwMode="auto">
            <a:xfrm>
              <a:off x="1664" y="1693"/>
              <a:ext cx="1200" cy="65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30" name="Oval 126"/>
            <p:cNvSpPr>
              <a:spLocks noChangeArrowheads="1"/>
            </p:cNvSpPr>
            <p:nvPr/>
          </p:nvSpPr>
          <p:spPr bwMode="auto">
            <a:xfrm>
              <a:off x="2445" y="988"/>
              <a:ext cx="751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31" name="Oval 127"/>
            <p:cNvSpPr>
              <a:spLocks noChangeArrowheads="1"/>
            </p:cNvSpPr>
            <p:nvPr/>
          </p:nvSpPr>
          <p:spPr bwMode="auto">
            <a:xfrm>
              <a:off x="2560" y="1317"/>
              <a:ext cx="752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32" name="Oval 128"/>
            <p:cNvSpPr>
              <a:spLocks noChangeArrowheads="1"/>
            </p:cNvSpPr>
            <p:nvPr/>
          </p:nvSpPr>
          <p:spPr bwMode="auto">
            <a:xfrm>
              <a:off x="2488" y="1427"/>
              <a:ext cx="752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33" name="Oval 129"/>
            <p:cNvSpPr>
              <a:spLocks noChangeArrowheads="1"/>
            </p:cNvSpPr>
            <p:nvPr/>
          </p:nvSpPr>
          <p:spPr bwMode="auto">
            <a:xfrm>
              <a:off x="1360" y="1176"/>
              <a:ext cx="1547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grpSp>
          <p:nvGrpSpPr>
            <p:cNvPr id="134" name="Group 130"/>
            <p:cNvGrpSpPr>
              <a:grpSpLocks/>
            </p:cNvGrpSpPr>
            <p:nvPr/>
          </p:nvGrpSpPr>
          <p:grpSpPr bwMode="auto">
            <a:xfrm>
              <a:off x="912" y="768"/>
              <a:ext cx="2386" cy="1553"/>
              <a:chOff x="912" y="768"/>
              <a:chExt cx="2386" cy="1553"/>
            </a:xfrm>
          </p:grpSpPr>
          <p:sp>
            <p:nvSpPr>
              <p:cNvPr id="135" name="Oval 131"/>
              <p:cNvSpPr>
                <a:spLocks noChangeArrowheads="1"/>
              </p:cNvSpPr>
              <p:nvPr/>
            </p:nvSpPr>
            <p:spPr bwMode="auto">
              <a:xfrm>
                <a:off x="1736" y="768"/>
                <a:ext cx="1027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36" name="Oval 132"/>
              <p:cNvSpPr>
                <a:spLocks noChangeArrowheads="1"/>
              </p:cNvSpPr>
              <p:nvPr/>
            </p:nvSpPr>
            <p:spPr bwMode="auto">
              <a:xfrm>
                <a:off x="1158" y="941"/>
                <a:ext cx="781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37" name="Oval 133"/>
              <p:cNvSpPr>
                <a:spLocks noChangeArrowheads="1"/>
              </p:cNvSpPr>
              <p:nvPr/>
            </p:nvSpPr>
            <p:spPr bwMode="auto">
              <a:xfrm>
                <a:off x="912" y="1333"/>
                <a:ext cx="520" cy="501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38" name="Oval 134"/>
              <p:cNvSpPr>
                <a:spLocks noChangeArrowheads="1"/>
              </p:cNvSpPr>
              <p:nvPr/>
            </p:nvSpPr>
            <p:spPr bwMode="auto">
              <a:xfrm>
                <a:off x="1071" y="1568"/>
                <a:ext cx="795" cy="54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39" name="Oval 135"/>
              <p:cNvSpPr>
                <a:spLocks noChangeArrowheads="1"/>
              </p:cNvSpPr>
              <p:nvPr/>
            </p:nvSpPr>
            <p:spPr bwMode="auto">
              <a:xfrm>
                <a:off x="1649" y="1662"/>
                <a:ext cx="1200" cy="65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40" name="Oval 136"/>
              <p:cNvSpPr>
                <a:spLocks noChangeArrowheads="1"/>
              </p:cNvSpPr>
              <p:nvPr/>
            </p:nvSpPr>
            <p:spPr bwMode="auto">
              <a:xfrm>
                <a:off x="2430" y="95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41" name="Oval 137"/>
              <p:cNvSpPr>
                <a:spLocks noChangeArrowheads="1"/>
              </p:cNvSpPr>
              <p:nvPr/>
            </p:nvSpPr>
            <p:spPr bwMode="auto">
              <a:xfrm>
                <a:off x="2546" y="128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42" name="Oval 138"/>
              <p:cNvSpPr>
                <a:spLocks noChangeArrowheads="1"/>
              </p:cNvSpPr>
              <p:nvPr/>
            </p:nvSpPr>
            <p:spPr bwMode="auto">
              <a:xfrm>
                <a:off x="2473" y="1395"/>
                <a:ext cx="752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43" name="Oval 139"/>
              <p:cNvSpPr>
                <a:spLocks noChangeArrowheads="1"/>
              </p:cNvSpPr>
              <p:nvPr/>
            </p:nvSpPr>
            <p:spPr bwMode="auto">
              <a:xfrm>
                <a:off x="1346" y="1144"/>
                <a:ext cx="1547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</p:grpSp>
      </p:grpSp>
      <p:grpSp>
        <p:nvGrpSpPr>
          <p:cNvPr id="144" name="Group 140"/>
          <p:cNvGrpSpPr>
            <a:grpSpLocks/>
          </p:cNvGrpSpPr>
          <p:nvPr/>
        </p:nvGrpSpPr>
        <p:grpSpPr bwMode="auto">
          <a:xfrm>
            <a:off x="5364163" y="3795964"/>
            <a:ext cx="1604962" cy="1104900"/>
            <a:chOff x="912" y="768"/>
            <a:chExt cx="2400" cy="1584"/>
          </a:xfrm>
        </p:grpSpPr>
        <p:sp>
          <p:nvSpPr>
            <p:cNvPr id="145" name="Oval 141"/>
            <p:cNvSpPr>
              <a:spLocks noChangeArrowheads="1"/>
            </p:cNvSpPr>
            <p:nvPr/>
          </p:nvSpPr>
          <p:spPr bwMode="auto">
            <a:xfrm>
              <a:off x="1751" y="799"/>
              <a:ext cx="1026" cy="62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46" name="Oval 142"/>
            <p:cNvSpPr>
              <a:spLocks noChangeArrowheads="1"/>
            </p:cNvSpPr>
            <p:nvPr/>
          </p:nvSpPr>
          <p:spPr bwMode="auto">
            <a:xfrm>
              <a:off x="1172" y="972"/>
              <a:ext cx="781" cy="6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47" name="Oval 143"/>
            <p:cNvSpPr>
              <a:spLocks noChangeArrowheads="1"/>
            </p:cNvSpPr>
            <p:nvPr/>
          </p:nvSpPr>
          <p:spPr bwMode="auto">
            <a:xfrm>
              <a:off x="926" y="1364"/>
              <a:ext cx="521" cy="502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48" name="Oval 144"/>
            <p:cNvSpPr>
              <a:spLocks noChangeArrowheads="1"/>
            </p:cNvSpPr>
            <p:nvPr/>
          </p:nvSpPr>
          <p:spPr bwMode="auto">
            <a:xfrm>
              <a:off x="1085" y="1599"/>
              <a:ext cx="796" cy="54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49" name="Oval 145"/>
            <p:cNvSpPr>
              <a:spLocks noChangeArrowheads="1"/>
            </p:cNvSpPr>
            <p:nvPr/>
          </p:nvSpPr>
          <p:spPr bwMode="auto">
            <a:xfrm>
              <a:off x="1664" y="1693"/>
              <a:ext cx="1200" cy="65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50" name="Oval 146"/>
            <p:cNvSpPr>
              <a:spLocks noChangeArrowheads="1"/>
            </p:cNvSpPr>
            <p:nvPr/>
          </p:nvSpPr>
          <p:spPr bwMode="auto">
            <a:xfrm>
              <a:off x="2445" y="988"/>
              <a:ext cx="751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51" name="Oval 147"/>
            <p:cNvSpPr>
              <a:spLocks noChangeArrowheads="1"/>
            </p:cNvSpPr>
            <p:nvPr/>
          </p:nvSpPr>
          <p:spPr bwMode="auto">
            <a:xfrm>
              <a:off x="2560" y="1317"/>
              <a:ext cx="752" cy="48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52" name="Oval 148"/>
            <p:cNvSpPr>
              <a:spLocks noChangeArrowheads="1"/>
            </p:cNvSpPr>
            <p:nvPr/>
          </p:nvSpPr>
          <p:spPr bwMode="auto">
            <a:xfrm>
              <a:off x="2488" y="1427"/>
              <a:ext cx="752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53" name="Oval 149"/>
            <p:cNvSpPr>
              <a:spLocks noChangeArrowheads="1"/>
            </p:cNvSpPr>
            <p:nvPr/>
          </p:nvSpPr>
          <p:spPr bwMode="auto">
            <a:xfrm>
              <a:off x="1360" y="1176"/>
              <a:ext cx="1547" cy="8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grpSp>
          <p:nvGrpSpPr>
            <p:cNvPr id="154" name="Group 150"/>
            <p:cNvGrpSpPr>
              <a:grpSpLocks/>
            </p:cNvGrpSpPr>
            <p:nvPr/>
          </p:nvGrpSpPr>
          <p:grpSpPr bwMode="auto">
            <a:xfrm>
              <a:off x="912" y="768"/>
              <a:ext cx="2386" cy="1553"/>
              <a:chOff x="912" y="768"/>
              <a:chExt cx="2386" cy="1553"/>
            </a:xfrm>
          </p:grpSpPr>
          <p:sp>
            <p:nvSpPr>
              <p:cNvPr id="155" name="Oval 151"/>
              <p:cNvSpPr>
                <a:spLocks noChangeArrowheads="1"/>
              </p:cNvSpPr>
              <p:nvPr/>
            </p:nvSpPr>
            <p:spPr bwMode="auto">
              <a:xfrm>
                <a:off x="1736" y="768"/>
                <a:ext cx="1027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56" name="Oval 152"/>
              <p:cNvSpPr>
                <a:spLocks noChangeArrowheads="1"/>
              </p:cNvSpPr>
              <p:nvPr/>
            </p:nvSpPr>
            <p:spPr bwMode="auto">
              <a:xfrm>
                <a:off x="1158" y="941"/>
                <a:ext cx="781" cy="627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57" name="Oval 153"/>
              <p:cNvSpPr>
                <a:spLocks noChangeArrowheads="1"/>
              </p:cNvSpPr>
              <p:nvPr/>
            </p:nvSpPr>
            <p:spPr bwMode="auto">
              <a:xfrm>
                <a:off x="912" y="1333"/>
                <a:ext cx="520" cy="501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58" name="Oval 154"/>
              <p:cNvSpPr>
                <a:spLocks noChangeArrowheads="1"/>
              </p:cNvSpPr>
              <p:nvPr/>
            </p:nvSpPr>
            <p:spPr bwMode="auto">
              <a:xfrm>
                <a:off x="1071" y="1568"/>
                <a:ext cx="795" cy="54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59" name="Oval 155"/>
              <p:cNvSpPr>
                <a:spLocks noChangeArrowheads="1"/>
              </p:cNvSpPr>
              <p:nvPr/>
            </p:nvSpPr>
            <p:spPr bwMode="auto">
              <a:xfrm>
                <a:off x="1649" y="1662"/>
                <a:ext cx="1200" cy="659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60" name="Oval 156"/>
              <p:cNvSpPr>
                <a:spLocks noChangeArrowheads="1"/>
              </p:cNvSpPr>
              <p:nvPr/>
            </p:nvSpPr>
            <p:spPr bwMode="auto">
              <a:xfrm>
                <a:off x="2430" y="95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61" name="Oval 157"/>
              <p:cNvSpPr>
                <a:spLocks noChangeArrowheads="1"/>
              </p:cNvSpPr>
              <p:nvPr/>
            </p:nvSpPr>
            <p:spPr bwMode="auto">
              <a:xfrm>
                <a:off x="2546" y="1286"/>
                <a:ext cx="752" cy="48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62" name="Oval 158"/>
              <p:cNvSpPr>
                <a:spLocks noChangeArrowheads="1"/>
              </p:cNvSpPr>
              <p:nvPr/>
            </p:nvSpPr>
            <p:spPr bwMode="auto">
              <a:xfrm>
                <a:off x="2473" y="1395"/>
                <a:ext cx="752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  <p:sp>
            <p:nvSpPr>
              <p:cNvPr id="163" name="Oval 159"/>
              <p:cNvSpPr>
                <a:spLocks noChangeArrowheads="1"/>
              </p:cNvSpPr>
              <p:nvPr/>
            </p:nvSpPr>
            <p:spPr bwMode="auto">
              <a:xfrm>
                <a:off x="1346" y="1144"/>
                <a:ext cx="1547" cy="816"/>
              </a:xfrm>
              <a:prstGeom prst="ellipse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ea typeface="SimSun" pitchFamily="2" charset="-122"/>
                </a:endParaRPr>
              </a:p>
            </p:txBody>
          </p:sp>
        </p:grpSp>
      </p:grpSp>
      <p:pic>
        <p:nvPicPr>
          <p:cNvPr id="164" name="Picture 160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8650" y="4380164"/>
            <a:ext cx="914400" cy="442912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  <a:effectLst/>
        </p:spPr>
      </p:pic>
      <p:pic>
        <p:nvPicPr>
          <p:cNvPr id="165" name="Picture 16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6550" y="3795964"/>
            <a:ext cx="915988" cy="442912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  <a:effectLst/>
        </p:spPr>
      </p:pic>
      <p:pic>
        <p:nvPicPr>
          <p:cNvPr id="166" name="Picture 16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163" y="2714876"/>
            <a:ext cx="914400" cy="442913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  <a:effectLst/>
        </p:spPr>
      </p:pic>
      <p:pic>
        <p:nvPicPr>
          <p:cNvPr id="167" name="Picture 16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8738" y="5283451"/>
            <a:ext cx="914400" cy="442913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  <a:effectLst/>
        </p:spPr>
      </p:pic>
      <p:pic>
        <p:nvPicPr>
          <p:cNvPr id="168" name="Picture 164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8650" y="5439026"/>
            <a:ext cx="914400" cy="444500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  <a:effectLst/>
        </p:spPr>
      </p:pic>
      <p:sp>
        <p:nvSpPr>
          <p:cNvPr id="169" name="Text Box 165"/>
          <p:cNvSpPr txBox="1">
            <a:spLocks noChangeArrowheads="1"/>
          </p:cNvSpPr>
          <p:nvPr/>
        </p:nvSpPr>
        <p:spPr bwMode="auto">
          <a:xfrm>
            <a:off x="3844925" y="4254751"/>
            <a:ext cx="9668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00000"/>
                </a:solidFill>
                <a:ea typeface="SimSun" pitchFamily="2" charset="-122"/>
              </a:rPr>
              <a:t>network</a:t>
            </a:r>
            <a:endParaRPr lang="zh-CN" altLang="en-US" dirty="0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70" name="Text Box 166"/>
          <p:cNvSpPr txBox="1">
            <a:spLocks noChangeArrowheads="1"/>
          </p:cNvSpPr>
          <p:nvPr/>
        </p:nvSpPr>
        <p:spPr bwMode="auto">
          <a:xfrm>
            <a:off x="1403350" y="3219701"/>
            <a:ext cx="9668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00000"/>
                </a:solidFill>
                <a:ea typeface="SimSun" pitchFamily="2" charset="-122"/>
              </a:rPr>
              <a:t>network</a:t>
            </a:r>
            <a:endParaRPr lang="zh-CN" altLang="en-US" dirty="0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71" name="Text Box 167"/>
          <p:cNvSpPr txBox="1">
            <a:spLocks noChangeArrowheads="1"/>
          </p:cNvSpPr>
          <p:nvPr/>
        </p:nvSpPr>
        <p:spPr bwMode="auto">
          <a:xfrm>
            <a:off x="3922713" y="2678364"/>
            <a:ext cx="9668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00000"/>
                </a:solidFill>
                <a:ea typeface="SimSun" pitchFamily="2" charset="-122"/>
              </a:rPr>
              <a:t>network</a:t>
            </a:r>
            <a:endParaRPr lang="zh-CN" altLang="en-US" dirty="0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72" name="Text Box 168"/>
          <p:cNvSpPr txBox="1">
            <a:spLocks noChangeArrowheads="1"/>
          </p:cNvSpPr>
          <p:nvPr/>
        </p:nvSpPr>
        <p:spPr bwMode="auto">
          <a:xfrm>
            <a:off x="7216775" y="2930776"/>
            <a:ext cx="9668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00000"/>
                </a:solidFill>
                <a:ea typeface="SimSun" pitchFamily="2" charset="-122"/>
              </a:rPr>
              <a:t>network</a:t>
            </a:r>
            <a:endParaRPr lang="zh-CN" altLang="en-US" dirty="0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73" name="Text Box 169"/>
          <p:cNvSpPr txBox="1">
            <a:spLocks noChangeArrowheads="1"/>
          </p:cNvSpPr>
          <p:nvPr/>
        </p:nvSpPr>
        <p:spPr bwMode="auto">
          <a:xfrm>
            <a:off x="7504113" y="4948489"/>
            <a:ext cx="9668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00000"/>
                </a:solidFill>
                <a:ea typeface="SimSun" pitchFamily="2" charset="-122"/>
              </a:rPr>
              <a:t>network</a:t>
            </a:r>
            <a:endParaRPr lang="zh-CN" altLang="en-US" dirty="0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74" name="Text Box 170"/>
          <p:cNvSpPr txBox="1">
            <a:spLocks noChangeArrowheads="1"/>
          </p:cNvSpPr>
          <p:nvPr/>
        </p:nvSpPr>
        <p:spPr bwMode="auto">
          <a:xfrm>
            <a:off x="5867400" y="4156326"/>
            <a:ext cx="9668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00000"/>
                </a:solidFill>
                <a:ea typeface="SimSun" pitchFamily="2" charset="-122"/>
              </a:rPr>
              <a:t>network</a:t>
            </a:r>
            <a:endParaRPr lang="zh-CN" altLang="en-US" dirty="0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75" name="Text Box 171"/>
          <p:cNvSpPr txBox="1">
            <a:spLocks noChangeArrowheads="1"/>
          </p:cNvSpPr>
          <p:nvPr/>
        </p:nvSpPr>
        <p:spPr bwMode="auto">
          <a:xfrm>
            <a:off x="711200" y="5326314"/>
            <a:ext cx="9668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00000"/>
                </a:solidFill>
                <a:ea typeface="SimSun" pitchFamily="2" charset="-122"/>
              </a:rPr>
              <a:t>network</a:t>
            </a:r>
            <a:endParaRPr lang="zh-CN" altLang="en-US" dirty="0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76" name="Text Box 172"/>
          <p:cNvSpPr txBox="1">
            <a:spLocks noChangeArrowheads="1"/>
          </p:cNvSpPr>
          <p:nvPr/>
        </p:nvSpPr>
        <p:spPr bwMode="auto">
          <a:xfrm>
            <a:off x="2582863" y="3072064"/>
            <a:ext cx="7747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00000"/>
                </a:solidFill>
                <a:ea typeface="SimSun" pitchFamily="2" charset="-122"/>
              </a:rPr>
              <a:t>router</a:t>
            </a:r>
            <a:endParaRPr lang="zh-CN" altLang="en-US" dirty="0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77" name="Text Box 173"/>
          <p:cNvSpPr txBox="1">
            <a:spLocks noChangeArrowheads="1"/>
          </p:cNvSpPr>
          <p:nvPr/>
        </p:nvSpPr>
        <p:spPr bwMode="auto">
          <a:xfrm>
            <a:off x="5076825" y="4948489"/>
            <a:ext cx="882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00000"/>
                </a:solidFill>
                <a:ea typeface="SimSun" pitchFamily="2" charset="-122"/>
              </a:rPr>
              <a:t>router</a:t>
            </a:r>
            <a:endParaRPr lang="zh-CN" altLang="en-US" dirty="0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78" name="Text Box 174"/>
          <p:cNvSpPr txBox="1">
            <a:spLocks noChangeArrowheads="1"/>
          </p:cNvSpPr>
          <p:nvPr/>
        </p:nvSpPr>
        <p:spPr bwMode="auto">
          <a:xfrm>
            <a:off x="6948488" y="3795964"/>
            <a:ext cx="7747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00000"/>
                </a:solidFill>
                <a:ea typeface="SimSun" pitchFamily="2" charset="-122"/>
              </a:rPr>
              <a:t>router</a:t>
            </a:r>
            <a:endParaRPr lang="zh-CN" altLang="en-US" dirty="0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79" name="Text Box 175"/>
          <p:cNvSpPr txBox="1">
            <a:spLocks noChangeArrowheads="1"/>
          </p:cNvSpPr>
          <p:nvPr/>
        </p:nvSpPr>
        <p:spPr bwMode="auto">
          <a:xfrm>
            <a:off x="5576888" y="2283076"/>
            <a:ext cx="7747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00000"/>
                </a:solidFill>
                <a:ea typeface="SimSun" pitchFamily="2" charset="-122"/>
              </a:rPr>
              <a:t>router</a:t>
            </a:r>
            <a:endParaRPr lang="zh-CN" altLang="en-US" dirty="0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80" name="Text Box 176"/>
          <p:cNvSpPr txBox="1">
            <a:spLocks noChangeArrowheads="1"/>
          </p:cNvSpPr>
          <p:nvPr/>
        </p:nvSpPr>
        <p:spPr bwMode="auto">
          <a:xfrm>
            <a:off x="1042988" y="4391276"/>
            <a:ext cx="7747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00000"/>
                </a:solidFill>
                <a:ea typeface="SimSun" pitchFamily="2" charset="-122"/>
              </a:rPr>
              <a:t>router</a:t>
            </a:r>
            <a:endParaRPr lang="zh-CN" altLang="en-US" dirty="0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81" name="Text Box 177"/>
          <p:cNvSpPr txBox="1">
            <a:spLocks noChangeArrowheads="1"/>
          </p:cNvSpPr>
          <p:nvPr/>
        </p:nvSpPr>
        <p:spPr bwMode="auto">
          <a:xfrm>
            <a:off x="2949575" y="5048501"/>
            <a:ext cx="7747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00000"/>
                </a:solidFill>
                <a:ea typeface="SimSun" pitchFamily="2" charset="-122"/>
              </a:rPr>
              <a:t>router</a:t>
            </a:r>
            <a:endParaRPr lang="zh-CN" altLang="en-US" dirty="0">
              <a:solidFill>
                <a:srgbClr val="000000"/>
              </a:solidFill>
              <a:ea typeface="SimSun" pitchFamily="2" charset="-122"/>
            </a:endParaRPr>
          </a:p>
        </p:txBody>
      </p:sp>
      <p:pic>
        <p:nvPicPr>
          <p:cNvPr id="182" name="Picture 183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495300" y="2419601"/>
            <a:ext cx="549275" cy="593725"/>
          </a:xfrm>
          <a:prstGeom prst="rect">
            <a:avLst/>
          </a:prstGeom>
          <a:noFill/>
          <a:ln/>
        </p:spPr>
      </p:pic>
      <p:sp>
        <p:nvSpPr>
          <p:cNvPr id="183" name="Text Box 188"/>
          <p:cNvSpPr txBox="1">
            <a:spLocks noChangeArrowheads="1"/>
          </p:cNvSpPr>
          <p:nvPr/>
        </p:nvSpPr>
        <p:spPr bwMode="auto">
          <a:xfrm>
            <a:off x="177800" y="2422776"/>
            <a:ext cx="349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ea typeface="SimSun" pitchFamily="2" charset="-122"/>
              </a:rPr>
              <a:t>A</a:t>
            </a:r>
          </a:p>
        </p:txBody>
      </p:sp>
      <p:pic>
        <p:nvPicPr>
          <p:cNvPr id="184" name="Picture 189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64475" y="5956551"/>
            <a:ext cx="54927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5" name="Text Box 190"/>
          <p:cNvSpPr txBox="1">
            <a:spLocks noChangeArrowheads="1"/>
          </p:cNvSpPr>
          <p:nvPr/>
        </p:nvSpPr>
        <p:spPr bwMode="auto">
          <a:xfrm>
            <a:off x="7667625" y="5956551"/>
            <a:ext cx="33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ea typeface="SimSun" pitchFamily="2" charset="-122"/>
              </a:rPr>
              <a:t>B</a:t>
            </a:r>
          </a:p>
        </p:txBody>
      </p:sp>
      <p:sp>
        <p:nvSpPr>
          <p:cNvPr id="186" name="Line 191"/>
          <p:cNvSpPr>
            <a:spLocks noChangeShapeType="1"/>
          </p:cNvSpPr>
          <p:nvPr/>
        </p:nvSpPr>
        <p:spPr bwMode="auto">
          <a:xfrm>
            <a:off x="900113" y="2714876"/>
            <a:ext cx="1943100" cy="792163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87" name="Line 192"/>
          <p:cNvSpPr>
            <a:spLocks noChangeShapeType="1"/>
          </p:cNvSpPr>
          <p:nvPr/>
        </p:nvSpPr>
        <p:spPr bwMode="auto">
          <a:xfrm flipV="1">
            <a:off x="3132138" y="2859339"/>
            <a:ext cx="2663825" cy="792162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88" name="Line 193"/>
          <p:cNvSpPr>
            <a:spLocks noChangeShapeType="1"/>
          </p:cNvSpPr>
          <p:nvPr/>
        </p:nvSpPr>
        <p:spPr bwMode="auto">
          <a:xfrm>
            <a:off x="5940425" y="2859339"/>
            <a:ext cx="2519363" cy="10795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89" name="Line 194"/>
          <p:cNvSpPr>
            <a:spLocks noChangeShapeType="1"/>
          </p:cNvSpPr>
          <p:nvPr/>
        </p:nvSpPr>
        <p:spPr bwMode="auto">
          <a:xfrm flipH="1">
            <a:off x="8101013" y="4156326"/>
            <a:ext cx="431800" cy="2035175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SimSun" pitchFamily="2" charset="-122"/>
            </a:endParaRPr>
          </a:p>
        </p:txBody>
      </p:sp>
      <p:grpSp>
        <p:nvGrpSpPr>
          <p:cNvPr id="190" name="Group 202"/>
          <p:cNvGrpSpPr>
            <a:grpSpLocks/>
          </p:cNvGrpSpPr>
          <p:nvPr/>
        </p:nvGrpSpPr>
        <p:grpSpPr bwMode="auto">
          <a:xfrm>
            <a:off x="1857356" y="1621054"/>
            <a:ext cx="2605090" cy="1639887"/>
            <a:chOff x="196" y="3203"/>
            <a:chExt cx="1641" cy="1033"/>
          </a:xfrm>
        </p:grpSpPr>
        <p:sp>
          <p:nvSpPr>
            <p:cNvPr id="191" name="Text Box 195"/>
            <p:cNvSpPr txBox="1">
              <a:spLocks noChangeArrowheads="1"/>
            </p:cNvSpPr>
            <p:nvPr/>
          </p:nvSpPr>
          <p:spPr bwMode="auto">
            <a:xfrm>
              <a:off x="593" y="3203"/>
              <a:ext cx="84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 smtClean="0">
                  <a:solidFill>
                    <a:srgbClr val="000000"/>
                  </a:solidFill>
                  <a:ea typeface="SimSun" pitchFamily="2" charset="-122"/>
                </a:rPr>
                <a:t>Router table</a:t>
              </a:r>
              <a:endParaRPr lang="zh-CN" altLang="en-US" dirty="0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92" name="Rectangle 196"/>
            <p:cNvSpPr>
              <a:spLocks noChangeArrowheads="1"/>
            </p:cNvSpPr>
            <p:nvPr/>
          </p:nvSpPr>
          <p:spPr bwMode="auto">
            <a:xfrm>
              <a:off x="196" y="3466"/>
              <a:ext cx="1633" cy="76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93" name="Line 197"/>
            <p:cNvSpPr>
              <a:spLocks noChangeShapeType="1"/>
            </p:cNvSpPr>
            <p:nvPr/>
          </p:nvSpPr>
          <p:spPr bwMode="auto">
            <a:xfrm>
              <a:off x="204" y="3702"/>
              <a:ext cx="16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94" name="Line 198"/>
            <p:cNvSpPr>
              <a:spLocks noChangeShapeType="1"/>
            </p:cNvSpPr>
            <p:nvPr/>
          </p:nvSpPr>
          <p:spPr bwMode="auto">
            <a:xfrm>
              <a:off x="204" y="3884"/>
              <a:ext cx="16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95" name="Line 199"/>
            <p:cNvSpPr>
              <a:spLocks noChangeShapeType="1"/>
            </p:cNvSpPr>
            <p:nvPr/>
          </p:nvSpPr>
          <p:spPr bwMode="auto">
            <a:xfrm>
              <a:off x="204" y="4066"/>
              <a:ext cx="16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96" name="Text Box 200"/>
            <p:cNvSpPr txBox="1">
              <a:spLocks noChangeArrowheads="1"/>
            </p:cNvSpPr>
            <p:nvPr/>
          </p:nvSpPr>
          <p:spPr bwMode="auto">
            <a:xfrm>
              <a:off x="204" y="3476"/>
              <a:ext cx="15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 smtClean="0">
                  <a:solidFill>
                    <a:srgbClr val="000000"/>
                  </a:solidFill>
                  <a:ea typeface="SimSun" pitchFamily="2" charset="-122"/>
                </a:rPr>
                <a:t>Destination  Next router</a:t>
              </a:r>
              <a:endParaRPr lang="zh-CN" altLang="en-US" dirty="0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97" name="Line 201"/>
            <p:cNvSpPr>
              <a:spLocks noChangeShapeType="1"/>
            </p:cNvSpPr>
            <p:nvPr/>
          </p:nvSpPr>
          <p:spPr bwMode="auto">
            <a:xfrm flipH="1">
              <a:off x="916" y="3475"/>
              <a:ext cx="8" cy="7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</p:grpSp>
      <p:grpSp>
        <p:nvGrpSpPr>
          <p:cNvPr id="198" name="Group 203"/>
          <p:cNvGrpSpPr>
            <a:grpSpLocks/>
          </p:cNvGrpSpPr>
          <p:nvPr/>
        </p:nvGrpSpPr>
        <p:grpSpPr bwMode="auto">
          <a:xfrm>
            <a:off x="4643438" y="1052736"/>
            <a:ext cx="2605088" cy="1639888"/>
            <a:chOff x="196" y="3203"/>
            <a:chExt cx="1641" cy="1033"/>
          </a:xfrm>
        </p:grpSpPr>
        <p:sp>
          <p:nvSpPr>
            <p:cNvPr id="199" name="Text Box 204"/>
            <p:cNvSpPr txBox="1">
              <a:spLocks noChangeArrowheads="1"/>
            </p:cNvSpPr>
            <p:nvPr/>
          </p:nvSpPr>
          <p:spPr bwMode="auto">
            <a:xfrm>
              <a:off x="593" y="3203"/>
              <a:ext cx="84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 smtClean="0">
                  <a:solidFill>
                    <a:srgbClr val="000000"/>
                  </a:solidFill>
                  <a:ea typeface="SimSun" pitchFamily="2" charset="-122"/>
                </a:rPr>
                <a:t>Router table</a:t>
              </a:r>
              <a:endParaRPr lang="zh-CN" altLang="en-US" dirty="0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00" name="Rectangle 205"/>
            <p:cNvSpPr>
              <a:spLocks noChangeArrowheads="1"/>
            </p:cNvSpPr>
            <p:nvPr/>
          </p:nvSpPr>
          <p:spPr bwMode="auto">
            <a:xfrm>
              <a:off x="196" y="3466"/>
              <a:ext cx="1633" cy="76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01" name="Line 206"/>
            <p:cNvSpPr>
              <a:spLocks noChangeShapeType="1"/>
            </p:cNvSpPr>
            <p:nvPr/>
          </p:nvSpPr>
          <p:spPr bwMode="auto">
            <a:xfrm>
              <a:off x="204" y="3702"/>
              <a:ext cx="16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02" name="Line 207"/>
            <p:cNvSpPr>
              <a:spLocks noChangeShapeType="1"/>
            </p:cNvSpPr>
            <p:nvPr/>
          </p:nvSpPr>
          <p:spPr bwMode="auto">
            <a:xfrm>
              <a:off x="204" y="3884"/>
              <a:ext cx="16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03" name="Line 208"/>
            <p:cNvSpPr>
              <a:spLocks noChangeShapeType="1"/>
            </p:cNvSpPr>
            <p:nvPr/>
          </p:nvSpPr>
          <p:spPr bwMode="auto">
            <a:xfrm>
              <a:off x="204" y="4066"/>
              <a:ext cx="16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04" name="Text Box 209"/>
            <p:cNvSpPr txBox="1">
              <a:spLocks noChangeArrowheads="1"/>
            </p:cNvSpPr>
            <p:nvPr/>
          </p:nvSpPr>
          <p:spPr bwMode="auto">
            <a:xfrm>
              <a:off x="204" y="3476"/>
              <a:ext cx="15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 smtClean="0">
                  <a:solidFill>
                    <a:srgbClr val="000000"/>
                  </a:solidFill>
                  <a:ea typeface="SimSun" pitchFamily="2" charset="-122"/>
                </a:rPr>
                <a:t>Destination  Next router</a:t>
              </a:r>
              <a:endParaRPr lang="zh-CN" altLang="en-US" dirty="0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05" name="Line 210"/>
            <p:cNvSpPr>
              <a:spLocks noChangeShapeType="1"/>
            </p:cNvSpPr>
            <p:nvPr/>
          </p:nvSpPr>
          <p:spPr bwMode="auto">
            <a:xfrm flipH="1">
              <a:off x="916" y="3475"/>
              <a:ext cx="8" cy="7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</p:grpSp>
      <p:grpSp>
        <p:nvGrpSpPr>
          <p:cNvPr id="206" name="Group 211"/>
          <p:cNvGrpSpPr>
            <a:grpSpLocks/>
          </p:cNvGrpSpPr>
          <p:nvPr/>
        </p:nvGrpSpPr>
        <p:grpSpPr bwMode="auto">
          <a:xfrm>
            <a:off x="6538912" y="2121120"/>
            <a:ext cx="2605088" cy="1639887"/>
            <a:chOff x="196" y="3203"/>
            <a:chExt cx="1641" cy="1033"/>
          </a:xfrm>
        </p:grpSpPr>
        <p:sp>
          <p:nvSpPr>
            <p:cNvPr id="207" name="Text Box 212"/>
            <p:cNvSpPr txBox="1">
              <a:spLocks noChangeArrowheads="1"/>
            </p:cNvSpPr>
            <p:nvPr/>
          </p:nvSpPr>
          <p:spPr bwMode="auto">
            <a:xfrm>
              <a:off x="593" y="3203"/>
              <a:ext cx="84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 smtClean="0">
                  <a:solidFill>
                    <a:srgbClr val="000000"/>
                  </a:solidFill>
                  <a:ea typeface="SimSun" pitchFamily="2" charset="-122"/>
                </a:rPr>
                <a:t>Router table</a:t>
              </a:r>
              <a:endParaRPr lang="zh-CN" altLang="en-US" dirty="0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08" name="Rectangle 213"/>
            <p:cNvSpPr>
              <a:spLocks noChangeArrowheads="1"/>
            </p:cNvSpPr>
            <p:nvPr/>
          </p:nvSpPr>
          <p:spPr bwMode="auto">
            <a:xfrm>
              <a:off x="196" y="3466"/>
              <a:ext cx="1633" cy="76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09" name="Line 214"/>
            <p:cNvSpPr>
              <a:spLocks noChangeShapeType="1"/>
            </p:cNvSpPr>
            <p:nvPr/>
          </p:nvSpPr>
          <p:spPr bwMode="auto">
            <a:xfrm>
              <a:off x="204" y="3702"/>
              <a:ext cx="16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10" name="Line 215"/>
            <p:cNvSpPr>
              <a:spLocks noChangeShapeType="1"/>
            </p:cNvSpPr>
            <p:nvPr/>
          </p:nvSpPr>
          <p:spPr bwMode="auto">
            <a:xfrm>
              <a:off x="204" y="3884"/>
              <a:ext cx="16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11" name="Line 216"/>
            <p:cNvSpPr>
              <a:spLocks noChangeShapeType="1"/>
            </p:cNvSpPr>
            <p:nvPr/>
          </p:nvSpPr>
          <p:spPr bwMode="auto">
            <a:xfrm>
              <a:off x="204" y="4066"/>
              <a:ext cx="16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12" name="Text Box 217"/>
            <p:cNvSpPr txBox="1">
              <a:spLocks noChangeArrowheads="1"/>
            </p:cNvSpPr>
            <p:nvPr/>
          </p:nvSpPr>
          <p:spPr bwMode="auto">
            <a:xfrm>
              <a:off x="204" y="3476"/>
              <a:ext cx="15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 smtClean="0">
                  <a:solidFill>
                    <a:srgbClr val="000000"/>
                  </a:solidFill>
                  <a:ea typeface="SimSun" pitchFamily="2" charset="-122"/>
                </a:rPr>
                <a:t>Destination  Next router</a:t>
              </a:r>
              <a:endParaRPr lang="zh-CN" altLang="en-US" dirty="0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13" name="Line 218"/>
            <p:cNvSpPr>
              <a:spLocks noChangeShapeType="1"/>
            </p:cNvSpPr>
            <p:nvPr/>
          </p:nvSpPr>
          <p:spPr bwMode="auto">
            <a:xfrm flipH="1">
              <a:off x="916" y="3475"/>
              <a:ext cx="8" cy="7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</p:grpSp>
      <p:grpSp>
        <p:nvGrpSpPr>
          <p:cNvPr id="214" name="Group 221"/>
          <p:cNvGrpSpPr>
            <a:grpSpLocks/>
          </p:cNvGrpSpPr>
          <p:nvPr/>
        </p:nvGrpSpPr>
        <p:grpSpPr bwMode="auto">
          <a:xfrm rot="1281604">
            <a:off x="611188" y="2525964"/>
            <a:ext cx="1079500" cy="287337"/>
            <a:chOff x="476" y="3793"/>
            <a:chExt cx="680" cy="181"/>
          </a:xfrm>
        </p:grpSpPr>
        <p:sp>
          <p:nvSpPr>
            <p:cNvPr id="215" name="Rectangle 219"/>
            <p:cNvSpPr>
              <a:spLocks noChangeArrowheads="1"/>
            </p:cNvSpPr>
            <p:nvPr/>
          </p:nvSpPr>
          <p:spPr bwMode="auto">
            <a:xfrm>
              <a:off x="476" y="3793"/>
              <a:ext cx="499" cy="181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16" name="Rectangle 220"/>
            <p:cNvSpPr>
              <a:spLocks noChangeArrowheads="1"/>
            </p:cNvSpPr>
            <p:nvPr/>
          </p:nvSpPr>
          <p:spPr bwMode="auto">
            <a:xfrm>
              <a:off x="975" y="3793"/>
              <a:ext cx="181" cy="18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</p:grpSp>
      <p:grpSp>
        <p:nvGrpSpPr>
          <p:cNvPr id="217" name="Group 222"/>
          <p:cNvGrpSpPr>
            <a:grpSpLocks/>
          </p:cNvGrpSpPr>
          <p:nvPr/>
        </p:nvGrpSpPr>
        <p:grpSpPr bwMode="auto">
          <a:xfrm rot="1281604">
            <a:off x="5580063" y="2662489"/>
            <a:ext cx="1079500" cy="287337"/>
            <a:chOff x="476" y="3793"/>
            <a:chExt cx="680" cy="181"/>
          </a:xfrm>
        </p:grpSpPr>
        <p:sp>
          <p:nvSpPr>
            <p:cNvPr id="218" name="Rectangle 223"/>
            <p:cNvSpPr>
              <a:spLocks noChangeArrowheads="1"/>
            </p:cNvSpPr>
            <p:nvPr/>
          </p:nvSpPr>
          <p:spPr bwMode="auto">
            <a:xfrm>
              <a:off x="476" y="3793"/>
              <a:ext cx="499" cy="181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19" name="Rectangle 224"/>
            <p:cNvSpPr>
              <a:spLocks noChangeArrowheads="1"/>
            </p:cNvSpPr>
            <p:nvPr/>
          </p:nvSpPr>
          <p:spPr bwMode="auto">
            <a:xfrm>
              <a:off x="975" y="3793"/>
              <a:ext cx="181" cy="18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</p:grpSp>
      <p:grpSp>
        <p:nvGrpSpPr>
          <p:cNvPr id="220" name="Group 225"/>
          <p:cNvGrpSpPr>
            <a:grpSpLocks/>
          </p:cNvGrpSpPr>
          <p:nvPr/>
        </p:nvGrpSpPr>
        <p:grpSpPr bwMode="auto">
          <a:xfrm rot="-924805">
            <a:off x="2843213" y="3310189"/>
            <a:ext cx="1079500" cy="287337"/>
            <a:chOff x="476" y="3793"/>
            <a:chExt cx="680" cy="181"/>
          </a:xfrm>
        </p:grpSpPr>
        <p:sp>
          <p:nvSpPr>
            <p:cNvPr id="221" name="Rectangle 226"/>
            <p:cNvSpPr>
              <a:spLocks noChangeArrowheads="1"/>
            </p:cNvSpPr>
            <p:nvPr/>
          </p:nvSpPr>
          <p:spPr bwMode="auto">
            <a:xfrm>
              <a:off x="476" y="3793"/>
              <a:ext cx="499" cy="181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22" name="Rectangle 227"/>
            <p:cNvSpPr>
              <a:spLocks noChangeArrowheads="1"/>
            </p:cNvSpPr>
            <p:nvPr/>
          </p:nvSpPr>
          <p:spPr bwMode="auto">
            <a:xfrm>
              <a:off x="975" y="3793"/>
              <a:ext cx="181" cy="18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</p:grpSp>
      <p:grpSp>
        <p:nvGrpSpPr>
          <p:cNvPr id="223" name="Group 228"/>
          <p:cNvGrpSpPr>
            <a:grpSpLocks/>
          </p:cNvGrpSpPr>
          <p:nvPr/>
        </p:nvGrpSpPr>
        <p:grpSpPr bwMode="auto">
          <a:xfrm rot="6056305">
            <a:off x="8151019" y="4134895"/>
            <a:ext cx="1079500" cy="287338"/>
            <a:chOff x="476" y="3793"/>
            <a:chExt cx="680" cy="181"/>
          </a:xfrm>
        </p:grpSpPr>
        <p:sp>
          <p:nvSpPr>
            <p:cNvPr id="224" name="Rectangle 229"/>
            <p:cNvSpPr>
              <a:spLocks noChangeArrowheads="1"/>
            </p:cNvSpPr>
            <p:nvPr/>
          </p:nvSpPr>
          <p:spPr bwMode="auto">
            <a:xfrm>
              <a:off x="476" y="3793"/>
              <a:ext cx="499" cy="181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225" name="Rectangle 230"/>
            <p:cNvSpPr>
              <a:spLocks noChangeArrowheads="1"/>
            </p:cNvSpPr>
            <p:nvPr/>
          </p:nvSpPr>
          <p:spPr bwMode="auto">
            <a:xfrm>
              <a:off x="975" y="3793"/>
              <a:ext cx="181" cy="18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SimSun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48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21 0.03171 L 0.24028 0.11574 " pathEditMode="relative" ptsTypes="AA">
                                      <p:cBhvr>
                                        <p:cTn id="13" dur="3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35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6.66667E-6 L 0.2441 -0.09445 " pathEditMode="relative" ptsTypes="AA">
                                      <p:cBhvr>
                                        <p:cTn id="39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35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5.18519E-6 L 0.27951 0.15764 " pathEditMode="relative" ptsTypes="AA">
                                      <p:cBhvr>
                                        <p:cTn id="65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35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7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1" presetClass="exit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96296E-6 L -0.03924 0.24676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" y="1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87" grpId="0" animBg="1"/>
      <p:bldP spid="188" grpId="0" animBg="1"/>
      <p:bldP spid="18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0584"/>
            <a:ext cx="8686800" cy="612068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By the above knowledge, computers are just the nodes to be connected into the Internet</a:t>
            </a:r>
          </a:p>
          <a:p>
            <a:pPr lvl="1"/>
            <a:r>
              <a:rPr lang="en-US" altLang="zh-CN" dirty="0" smtClean="0"/>
              <a:t>To a </a:t>
            </a:r>
            <a:r>
              <a:rPr lang="en-US" altLang="zh-CN" b="1" dirty="0" smtClean="0"/>
              <a:t>router</a:t>
            </a:r>
            <a:r>
              <a:rPr lang="en-US" altLang="zh-CN" dirty="0" smtClean="0"/>
              <a:t> of a LAN, MAN, or WAN</a:t>
            </a:r>
          </a:p>
          <a:p>
            <a:pPr lvl="1"/>
            <a:endParaRPr lang="en-US" altLang="zh-CN" dirty="0" smtClean="0"/>
          </a:p>
          <a:p>
            <a:pPr lvl="2"/>
            <a:r>
              <a:rPr lang="en-US" altLang="zh-CN" dirty="0" smtClean="0"/>
              <a:t>Twisted pair </a:t>
            </a:r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r>
              <a:rPr lang="en-US" altLang="zh-CN" dirty="0" smtClean="0"/>
              <a:t>Wireless </a:t>
            </a:r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r>
              <a:rPr lang="en-US" altLang="zh-CN" dirty="0" smtClean="0"/>
              <a:t>Modem (Phone/cable)</a:t>
            </a: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1815234"/>
            <a:ext cx="1357892" cy="101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4083" y="1557354"/>
            <a:ext cx="1647536" cy="151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10606" y="3230760"/>
            <a:ext cx="862108" cy="599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05282" name="Picture 2" descr="C:\Users\mlinking\Pictures\Wireless-car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86" y="3141530"/>
            <a:ext cx="1309706" cy="12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5283" name="Picture 3" descr="C:\Users\mlinking\Pictures\Wireless-card-Laptop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491" y="3141530"/>
            <a:ext cx="31623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5284" name="Picture 4" descr="C:\Users\mlinking\Pictures\Modem-connection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747268"/>
            <a:ext cx="2937626" cy="213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5285" name="Picture 5" descr="C:\Users\mlinking\Pictures\Wireless-card-USB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98827" y="3191962"/>
            <a:ext cx="1066345" cy="14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52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05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05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05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05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05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05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05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05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05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05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05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05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22631-8A20-4F24-A027-33DB5A79D415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The first ARPANET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800"/>
              <a:t>Nodes are connected by AT&amp;T 50kbps lines.</a:t>
            </a:r>
          </a:p>
          <a:p>
            <a:r>
              <a:rPr lang="en-US" altLang="zh-TW" sz="2800">
                <a:solidFill>
                  <a:schemeClr val="folHlink"/>
                </a:solidFill>
              </a:rPr>
              <a:t>Node 1:</a:t>
            </a:r>
            <a:r>
              <a:rPr lang="en-US" altLang="zh-TW" sz="2800"/>
              <a:t> University of California Los Angeles (</a:t>
            </a:r>
            <a:r>
              <a:rPr lang="en-US" altLang="zh-TW" sz="2800">
                <a:hlinkClick r:id="rId2"/>
              </a:rPr>
              <a:t>UCLA</a:t>
            </a:r>
            <a:r>
              <a:rPr lang="en-US" altLang="zh-TW" sz="2800"/>
              <a:t>), Host is SDS SIGMA7</a:t>
            </a:r>
          </a:p>
          <a:p>
            <a:r>
              <a:rPr lang="en-US" altLang="zh-TW" sz="2800">
                <a:solidFill>
                  <a:schemeClr val="folHlink"/>
                </a:solidFill>
              </a:rPr>
              <a:t>Node 2:</a:t>
            </a:r>
            <a:r>
              <a:rPr lang="en-US" altLang="zh-TW" sz="2800"/>
              <a:t> Stanford Research Institute (</a:t>
            </a:r>
            <a:r>
              <a:rPr lang="en-US" altLang="zh-TW" sz="2800">
                <a:hlinkClick r:id="rId3"/>
              </a:rPr>
              <a:t>SRI</a:t>
            </a:r>
            <a:r>
              <a:rPr lang="en-US" altLang="zh-TW" sz="2800"/>
              <a:t>), Host is SDS940</a:t>
            </a:r>
          </a:p>
          <a:p>
            <a:r>
              <a:rPr lang="en-US" altLang="zh-TW" sz="2800">
                <a:solidFill>
                  <a:schemeClr val="folHlink"/>
                </a:solidFill>
              </a:rPr>
              <a:t>Node 3:</a:t>
            </a:r>
            <a:r>
              <a:rPr lang="en-US" altLang="zh-TW" sz="2800"/>
              <a:t> University of California Santa Barbara (</a:t>
            </a:r>
            <a:r>
              <a:rPr lang="en-US" altLang="zh-TW" sz="2800">
                <a:hlinkClick r:id="rId4"/>
              </a:rPr>
              <a:t>UCSB</a:t>
            </a:r>
            <a:r>
              <a:rPr lang="en-US" altLang="zh-TW" sz="2800"/>
              <a:t>), Host is IBM 360/75</a:t>
            </a:r>
          </a:p>
          <a:p>
            <a:r>
              <a:rPr lang="en-US" altLang="zh-TW" sz="2800">
                <a:solidFill>
                  <a:schemeClr val="folHlink"/>
                </a:solidFill>
              </a:rPr>
              <a:t>Node 4:</a:t>
            </a:r>
            <a:r>
              <a:rPr lang="en-US" altLang="zh-TW" sz="2800"/>
              <a:t> University of </a:t>
            </a:r>
            <a:r>
              <a:rPr lang="en-US" altLang="zh-TW" sz="2800">
                <a:hlinkClick r:id="rId5"/>
              </a:rPr>
              <a:t>Utah</a:t>
            </a:r>
            <a:r>
              <a:rPr lang="en-US" altLang="zh-TW" sz="2800"/>
              <a:t>, Host is DEC PDP-10</a:t>
            </a:r>
          </a:p>
        </p:txBody>
      </p:sp>
    </p:spTree>
    <p:extLst>
      <p:ext uri="{BB962C8B-B14F-4D97-AF65-F5344CB8AC3E}">
        <p14:creationId xmlns:p14="http://schemas.microsoft.com/office/powerpoint/2010/main" val="6942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D3387393-C191-469E-9950-E01997D99F6E}" type="slidenum">
              <a:rPr lang="en-GB" altLang="zh-CN" sz="1400">
                <a:solidFill>
                  <a:srgbClr val="000000"/>
                </a:solidFill>
              </a:rPr>
              <a:pPr/>
              <a:t>17</a:t>
            </a:fld>
            <a:endParaRPr lang="en-GB" altLang="zh-CN" sz="1400">
              <a:solidFill>
                <a:srgbClr val="000000"/>
              </a:solidFill>
            </a:endParaRPr>
          </a:p>
        </p:txBody>
      </p:sp>
      <p:sp>
        <p:nvSpPr>
          <p:cNvPr id="29699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188913"/>
            <a:ext cx="7772400" cy="1223962"/>
          </a:xfrm>
        </p:spPr>
        <p:txBody>
          <a:bodyPr lIns="0" tIns="0" rIns="0" bIns="0"/>
          <a:lstStyle/>
          <a:p>
            <a:pPr>
              <a:lnSpc>
                <a:spcPct val="117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zh-CN" u="none" smtClean="0"/>
              <a:t>ARPANET</a:t>
            </a: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3967163" cy="4700588"/>
          </a:xfrm>
        </p:spPr>
        <p:txBody>
          <a:bodyPr lIns="0" tIns="0" rIns="0" bIns="0"/>
          <a:lstStyle/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000" dirty="0" smtClean="0"/>
              <a:t>1967: Lawrence Roberts of ARPA publishes plan for the first computer network system – the ARPANET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000" dirty="0" smtClean="0"/>
              <a:t>Packet switches were needed. Called Interface Message Processors (IMP), the contract was awarded to BBN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000" dirty="0" smtClean="0"/>
              <a:t>Oct 1969: IMPs installed in UCLA, Stanford, UCSB and Utah</a:t>
            </a:r>
          </a:p>
        </p:txBody>
      </p:sp>
      <p:pic>
        <p:nvPicPr>
          <p:cNvPr id="2970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63" y="1166813"/>
            <a:ext cx="3592512" cy="477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9702" name="Text Box 4"/>
          <p:cNvSpPr txBox="1">
            <a:spLocks noChangeArrowheads="1"/>
          </p:cNvSpPr>
          <p:nvPr/>
        </p:nvSpPr>
        <p:spPr bwMode="auto">
          <a:xfrm>
            <a:off x="179388" y="6480175"/>
            <a:ext cx="3240087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GB" altLang="zh-CN" sz="1000" smtClean="0">
                <a:solidFill>
                  <a:srgbClr val="000000"/>
                </a:solidFill>
              </a:rPr>
              <a:t>Image Source:</a:t>
            </a:r>
            <a:r>
              <a:rPr lang="en-GB" altLang="zh-CN" sz="1000" smtClean="0">
                <a:solidFill>
                  <a:srgbClr val="CCCCFF"/>
                </a:solidFill>
                <a:hlinkClick r:id="rId4"/>
              </a:rPr>
              <a:t>http://aleph.llull.net/wp-content/files/imp.jpg</a:t>
            </a:r>
          </a:p>
          <a:p>
            <a:pPr defTabSz="449263" eaLnBrk="0" fontAlgn="base" hangingPunct="0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GB" altLang="zh-CN" sz="1000" smtClean="0">
              <a:solidFill>
                <a:srgbClr val="000000"/>
              </a:solidFill>
            </a:endParaRPr>
          </a:p>
        </p:txBody>
      </p:sp>
      <p:sp>
        <p:nvSpPr>
          <p:cNvPr id="29703" name="Text Box 5"/>
          <p:cNvSpPr txBox="1">
            <a:spLocks noChangeArrowheads="1"/>
          </p:cNvSpPr>
          <p:nvPr/>
        </p:nvSpPr>
        <p:spPr bwMode="auto">
          <a:xfrm>
            <a:off x="4859338" y="6119813"/>
            <a:ext cx="36004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algn="ctr" defTabSz="44926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GB" altLang="zh-CN" sz="1800" smtClean="0">
                <a:solidFill>
                  <a:srgbClr val="000000"/>
                </a:solidFill>
                <a:latin typeface="Bookman Old Style" charset="0"/>
              </a:rPr>
              <a:t>Interface Message Processor</a:t>
            </a:r>
          </a:p>
        </p:txBody>
      </p:sp>
    </p:spTree>
    <p:extLst>
      <p:ext uri="{BB962C8B-B14F-4D97-AF65-F5344CB8AC3E}">
        <p14:creationId xmlns:p14="http://schemas.microsoft.com/office/powerpoint/2010/main" val="6772111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68C5B-E901-44EC-85B3-1C2306AD2546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Hosts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IBM 360/75			DEC PDP-10</a:t>
            </a:r>
          </a:p>
        </p:txBody>
      </p:sp>
      <p:pic>
        <p:nvPicPr>
          <p:cNvPr id="156677" name="Picture 5" descr="1964-ibm3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743200"/>
            <a:ext cx="329247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678" name="Picture 6" descr="pdp-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743200"/>
            <a:ext cx="3810000" cy="2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44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BA69670D-A2DB-47A4-8E49-6617B40066FA}" type="slidenum">
              <a:rPr lang="en-GB" altLang="zh-CN" sz="1400">
                <a:solidFill>
                  <a:srgbClr val="000000"/>
                </a:solidFill>
              </a:rPr>
              <a:pPr/>
              <a:t>19</a:t>
            </a:fld>
            <a:endParaRPr lang="en-GB" altLang="zh-CN" sz="1400">
              <a:solidFill>
                <a:srgbClr val="000000"/>
              </a:solidFill>
            </a:endParaRPr>
          </a:p>
        </p:txBody>
      </p:sp>
      <p:sp>
        <p:nvSpPr>
          <p:cNvPr id="31747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188913"/>
            <a:ext cx="7772400" cy="1223962"/>
          </a:xfrm>
        </p:spPr>
        <p:txBody>
          <a:bodyPr lIns="0" tIns="0" rIns="0" bIns="0"/>
          <a:lstStyle/>
          <a:p>
            <a:pPr>
              <a:lnSpc>
                <a:spcPct val="117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zh-CN" u="none" smtClean="0"/>
              <a:t>ARPANET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319588" y="1403350"/>
            <a:ext cx="4319587" cy="5076825"/>
          </a:xfrm>
        </p:spPr>
        <p:txBody>
          <a:bodyPr lIns="0" tIns="0" rIns="0" bIns="0"/>
          <a:lstStyle/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1600" smtClean="0"/>
              <a:t>1969: At UCLA Kleinrock attempts the first ever remote login at Stanford:</a:t>
            </a:r>
          </a:p>
          <a:p>
            <a:pPr marL="328613" indent="-328613" algn="just">
              <a:lnSpc>
                <a:spcPct val="117000"/>
              </a:lnSpc>
              <a:buClrTx/>
              <a:buSzTx/>
              <a:buFontTx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zh-CN" sz="1600" smtClean="0"/>
          </a:p>
          <a:p>
            <a:pPr marL="328613" indent="-328613">
              <a:lnSpc>
                <a:spcPct val="102000"/>
              </a:lnSpc>
              <a:buClrTx/>
              <a:buSzTx/>
              <a:buFontTx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1400" i="1" smtClean="0">
                <a:solidFill>
                  <a:srgbClr val="DC2300"/>
                </a:solidFill>
                <a:latin typeface="Verdana Italic" pitchFamily="32" charset="0"/>
              </a:rPr>
              <a:t>"We set up a telephone connection between us and the guys at SRI...," Kleinrock said in an interview: "We typed the L and we asked on the phone,</a:t>
            </a:r>
          </a:p>
          <a:p>
            <a:pPr marL="328613" indent="-328613">
              <a:lnSpc>
                <a:spcPct val="102000"/>
              </a:lnSpc>
              <a:buClrTx/>
              <a:buSzTx/>
              <a:buFontTx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1400" i="1" smtClean="0">
                <a:solidFill>
                  <a:srgbClr val="DC2300"/>
                </a:solidFill>
                <a:latin typeface="Verdana Italic" pitchFamily="32" charset="0"/>
              </a:rPr>
              <a:t>"Do you see the L?"</a:t>
            </a:r>
          </a:p>
          <a:p>
            <a:pPr marL="328613" indent="-328613">
              <a:lnSpc>
                <a:spcPct val="102000"/>
              </a:lnSpc>
              <a:buClrTx/>
              <a:buSzTx/>
              <a:buFontTx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1400" i="1" smtClean="0">
                <a:solidFill>
                  <a:srgbClr val="DC2300"/>
                </a:solidFill>
                <a:latin typeface="Verdana Italic" pitchFamily="32" charset="0"/>
              </a:rPr>
              <a:t>"Yes, we see the L," came the response.</a:t>
            </a:r>
          </a:p>
          <a:p>
            <a:pPr marL="328613" indent="-328613">
              <a:lnSpc>
                <a:spcPct val="102000"/>
              </a:lnSpc>
              <a:buClrTx/>
              <a:buSzTx/>
              <a:buFontTx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1400" i="1" smtClean="0">
                <a:solidFill>
                  <a:srgbClr val="DC2300"/>
                </a:solidFill>
                <a:latin typeface="Verdana Italic" pitchFamily="32" charset="0"/>
              </a:rPr>
              <a:t>"We typed the O, and we asked, "Do you see the O."</a:t>
            </a:r>
          </a:p>
          <a:p>
            <a:pPr marL="328613" indent="-328613">
              <a:lnSpc>
                <a:spcPct val="102000"/>
              </a:lnSpc>
              <a:buClrTx/>
              <a:buSzTx/>
              <a:buFontTx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1400" i="1" smtClean="0">
                <a:solidFill>
                  <a:srgbClr val="DC2300"/>
                </a:solidFill>
                <a:latin typeface="Verdana Italic" pitchFamily="32" charset="0"/>
              </a:rPr>
              <a:t>"Yes, we see the O."</a:t>
            </a:r>
          </a:p>
          <a:p>
            <a:pPr marL="328613" indent="-328613">
              <a:lnSpc>
                <a:spcPct val="102000"/>
              </a:lnSpc>
              <a:buClrTx/>
              <a:buSzTx/>
              <a:buFontTx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1400" i="1" smtClean="0">
                <a:solidFill>
                  <a:srgbClr val="DC2300"/>
                </a:solidFill>
                <a:latin typeface="Verdana Italic" pitchFamily="32" charset="0"/>
              </a:rPr>
              <a:t>"Then we typed the G, and the system crashed"...</a:t>
            </a:r>
          </a:p>
        </p:txBody>
      </p:sp>
      <p:pic>
        <p:nvPicPr>
          <p:cNvPr id="3174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619250"/>
            <a:ext cx="3700463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461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Goals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487716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Know the brief history of Internet</a:t>
            </a:r>
          </a:p>
          <a:p>
            <a:pPr lvl="1"/>
            <a:r>
              <a:rPr lang="en-US" altLang="zh-CN" dirty="0" smtClean="0"/>
              <a:t>The related IO devices</a:t>
            </a:r>
          </a:p>
          <a:p>
            <a:pPr lvl="1"/>
            <a:r>
              <a:rPr lang="en-US" altLang="zh-CN" dirty="0" smtClean="0"/>
              <a:t>Mechanism</a:t>
            </a:r>
          </a:p>
          <a:p>
            <a:pPr lvl="1"/>
            <a:r>
              <a:rPr lang="en-US" altLang="zh-CN" dirty="0" smtClean="0"/>
              <a:t>Architecture of UIMS – User Interface Management System</a:t>
            </a:r>
          </a:p>
          <a:p>
            <a:pPr lvl="1"/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308AA-D013-4998-8B27-645B10DA81E2}" type="slidenum">
              <a:rPr lang="en-US" altLang="zh-TW"/>
              <a:pPr/>
              <a:t>20</a:t>
            </a:fld>
            <a:endParaRPr lang="en-US" altLang="zh-TW"/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Diagram of the 4-nodes ARPANET</a:t>
            </a:r>
          </a:p>
        </p:txBody>
      </p:sp>
      <p:pic>
        <p:nvPicPr>
          <p:cNvPr id="97284" name="Picture 4" descr="1969_4-node_map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1413" y="1830388"/>
            <a:ext cx="5184775" cy="4718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8126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FB934-3ADF-4FEB-8E92-6B7D95879278}" type="slidenum">
              <a:rPr lang="en-US" altLang="zh-TW"/>
              <a:pPr/>
              <a:t>21</a:t>
            </a:fld>
            <a:endParaRPr lang="en-US" altLang="zh-TW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Interface Message Processor (IMP)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981200"/>
            <a:ext cx="4081463" cy="4495800"/>
          </a:xfrm>
        </p:spPr>
        <p:txBody>
          <a:bodyPr/>
          <a:lstStyle/>
          <a:p>
            <a:r>
              <a:rPr lang="en-US" altLang="zh-TW"/>
              <a:t>4 IMPs were connected, ARPANET was born.</a:t>
            </a:r>
          </a:p>
        </p:txBody>
      </p:sp>
      <p:pic>
        <p:nvPicPr>
          <p:cNvPr id="114692" name="Picture 4" descr="I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363" y="1844675"/>
            <a:ext cx="2974975" cy="467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24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8EFF4-4390-4947-BACB-25FE22F0EB9E}" type="slidenum">
              <a:rPr lang="en-US" altLang="zh-TW"/>
              <a:pPr/>
              <a:t>22</a:t>
            </a:fld>
            <a:endParaRPr lang="en-US" altLang="zh-TW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Geographical </a:t>
            </a:r>
            <a:br>
              <a:rPr lang="en-US" altLang="zh-TW"/>
            </a:br>
            <a:r>
              <a:rPr lang="en-US" altLang="zh-TW"/>
              <a:t>Position</a:t>
            </a:r>
          </a:p>
        </p:txBody>
      </p:sp>
      <p:pic>
        <p:nvPicPr>
          <p:cNvPr id="99332" name="Picture 4" descr="usa_pol01"/>
          <p:cNvPicPr>
            <a:picLocks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27600" y="649288"/>
            <a:ext cx="4216400" cy="55165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9334" name="Line 6"/>
          <p:cNvSpPr>
            <a:spLocks noChangeShapeType="1"/>
          </p:cNvSpPr>
          <p:nvPr/>
        </p:nvSpPr>
        <p:spPr bwMode="auto">
          <a:xfrm>
            <a:off x="3132138" y="2420938"/>
            <a:ext cx="2303462" cy="1655762"/>
          </a:xfrm>
          <a:prstGeom prst="line">
            <a:avLst/>
          </a:prstGeom>
          <a:noFill/>
          <a:ln w="9525">
            <a:solidFill>
              <a:srgbClr val="FF5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335" name="Text Box 7"/>
          <p:cNvSpPr txBox="1">
            <a:spLocks noChangeArrowheads="1"/>
          </p:cNvSpPr>
          <p:nvPr/>
        </p:nvSpPr>
        <p:spPr bwMode="auto">
          <a:xfrm>
            <a:off x="1622425" y="2205038"/>
            <a:ext cx="15478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Host 1(UCLA)</a:t>
            </a:r>
          </a:p>
        </p:txBody>
      </p:sp>
      <p:sp>
        <p:nvSpPr>
          <p:cNvPr id="99336" name="Text Box 8"/>
          <p:cNvSpPr txBox="1">
            <a:spLocks noChangeArrowheads="1"/>
          </p:cNvSpPr>
          <p:nvPr/>
        </p:nvSpPr>
        <p:spPr bwMode="auto">
          <a:xfrm>
            <a:off x="1619250" y="2847975"/>
            <a:ext cx="14366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Host 2 (SRI)</a:t>
            </a:r>
          </a:p>
        </p:txBody>
      </p:sp>
      <p:sp>
        <p:nvSpPr>
          <p:cNvPr id="99337" name="Text Box 9"/>
          <p:cNvSpPr txBox="1">
            <a:spLocks noChangeArrowheads="1"/>
          </p:cNvSpPr>
          <p:nvPr/>
        </p:nvSpPr>
        <p:spPr bwMode="auto">
          <a:xfrm>
            <a:off x="1619250" y="3495675"/>
            <a:ext cx="1630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Host 3 (UCSB)</a:t>
            </a:r>
          </a:p>
        </p:txBody>
      </p:sp>
      <p:sp>
        <p:nvSpPr>
          <p:cNvPr id="99338" name="Text Box 10"/>
          <p:cNvSpPr txBox="1">
            <a:spLocks noChangeArrowheads="1"/>
          </p:cNvSpPr>
          <p:nvPr/>
        </p:nvSpPr>
        <p:spPr bwMode="auto">
          <a:xfrm>
            <a:off x="1619250" y="4141788"/>
            <a:ext cx="1555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Host 4 (Utah)</a:t>
            </a:r>
          </a:p>
        </p:txBody>
      </p:sp>
      <p:sp>
        <p:nvSpPr>
          <p:cNvPr id="99342" name="Line 14"/>
          <p:cNvSpPr>
            <a:spLocks noChangeShapeType="1"/>
          </p:cNvSpPr>
          <p:nvPr/>
        </p:nvSpPr>
        <p:spPr bwMode="auto">
          <a:xfrm>
            <a:off x="2987675" y="3068638"/>
            <a:ext cx="2232025" cy="64770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343" name="Line 15"/>
          <p:cNvSpPr>
            <a:spLocks noChangeShapeType="1"/>
          </p:cNvSpPr>
          <p:nvPr/>
        </p:nvSpPr>
        <p:spPr bwMode="auto">
          <a:xfrm>
            <a:off x="3203575" y="3716338"/>
            <a:ext cx="2089150" cy="288925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344" name="Line 16"/>
          <p:cNvSpPr>
            <a:spLocks noChangeShapeType="1"/>
          </p:cNvSpPr>
          <p:nvPr/>
        </p:nvSpPr>
        <p:spPr bwMode="auto">
          <a:xfrm flipV="1">
            <a:off x="3132138" y="3573463"/>
            <a:ext cx="2879725" cy="792162"/>
          </a:xfrm>
          <a:prstGeom prst="line">
            <a:avLst/>
          </a:prstGeom>
          <a:noFill/>
          <a:ln w="9525">
            <a:solidFill>
              <a:srgbClr val="FF66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99345" name="Picture 17" descr="slo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4621213"/>
            <a:ext cx="2849562" cy="39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33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F789-BB20-4754-83C0-9954F512254B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15872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Geographical Position</a:t>
            </a:r>
          </a:p>
        </p:txBody>
      </p:sp>
      <p:pic>
        <p:nvPicPr>
          <p:cNvPr id="158724" name="Picture 1028" descr="p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905000"/>
            <a:ext cx="7469187" cy="459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67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5589-5FD4-41DF-9E0A-47CD9E2E2D0B}" type="slidenum">
              <a:rPr lang="en-US" altLang="zh-TW"/>
              <a:pPr/>
              <a:t>24</a:t>
            </a:fld>
            <a:endParaRPr lang="en-US" altLang="zh-TW"/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father of ARPANET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zh-TW" sz="2800"/>
              <a:t>Larry Roberts is the principal architect of the ARAPNET</a:t>
            </a:r>
          </a:p>
        </p:txBody>
      </p:sp>
      <p:pic>
        <p:nvPicPr>
          <p:cNvPr id="112644" name="Picture 4" descr="Roberts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80063" y="1916113"/>
            <a:ext cx="3197225" cy="46085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646" name="Picture 6" descr="larry19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352800"/>
            <a:ext cx="37719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61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3D1FB-DD73-437B-929A-D70C4772C304}" type="slidenum">
              <a:rPr lang="en-US" altLang="zh-TW"/>
              <a:pPr/>
              <a:t>25</a:t>
            </a:fld>
            <a:endParaRPr lang="en-US" altLang="zh-TW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The growth of ARPANET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828800"/>
            <a:ext cx="7543800" cy="762000"/>
          </a:xfrm>
        </p:spPr>
        <p:txBody>
          <a:bodyPr/>
          <a:lstStyle/>
          <a:p>
            <a:r>
              <a:rPr lang="en-US" altLang="zh-TW" sz="2000"/>
              <a:t>1971, 15 nodes (23 hosts): UCLA, SRI, UCSB, Univ of Utah, MIT, Harvard, Stanford, UIUC, CMU, NASA, etc</a:t>
            </a:r>
            <a:r>
              <a:rPr lang="en-US" altLang="zh-TW" sz="2000">
                <a:latin typeface="Arial"/>
              </a:rPr>
              <a:t>…</a:t>
            </a:r>
            <a:endParaRPr lang="en-US" altLang="zh-TW" sz="2000"/>
          </a:p>
          <a:p>
            <a:endParaRPr lang="en-US" altLang="zh-TW" sz="2000"/>
          </a:p>
        </p:txBody>
      </p:sp>
      <p:pic>
        <p:nvPicPr>
          <p:cNvPr id="168965" name="Picture 5" descr="arpanetsept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17775"/>
            <a:ext cx="5534025" cy="398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50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4FADC-01FC-4752-9523-1122D483ADCD}" type="slidenum">
              <a:rPr lang="en-US" altLang="zh-TW"/>
              <a:pPr/>
              <a:t>26</a:t>
            </a:fld>
            <a:endParaRPr lang="en-US" altLang="zh-TW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The growth of ARPANET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828800"/>
            <a:ext cx="7543800" cy="762000"/>
          </a:xfrm>
        </p:spPr>
        <p:txBody>
          <a:bodyPr/>
          <a:lstStyle/>
          <a:p>
            <a:r>
              <a:rPr lang="en-US" altLang="zh-TW" sz="2000"/>
              <a:t>1971, 15 nodes (23 hosts): UCLA, SRI, UCSB, Univ of Utah, MIT, Harvard, Stanford, UIUC, CMU, NASA, etc</a:t>
            </a:r>
            <a:r>
              <a:rPr lang="en-US" altLang="zh-TW" sz="2000">
                <a:latin typeface="Arial"/>
              </a:rPr>
              <a:t>…</a:t>
            </a:r>
            <a:endParaRPr lang="en-US" altLang="zh-TW" sz="2000"/>
          </a:p>
          <a:p>
            <a:endParaRPr lang="en-US" altLang="zh-TW" sz="2000"/>
          </a:p>
        </p:txBody>
      </p:sp>
      <p:pic>
        <p:nvPicPr>
          <p:cNvPr id="101380" name="Picture 4" descr="1971_net_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63" y="2514600"/>
            <a:ext cx="6173787" cy="406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5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A30B-6259-45CF-B557-B99F4DB35E5A}" type="slidenum">
              <a:rPr lang="en-US" altLang="zh-TW"/>
              <a:pPr/>
              <a:t>27</a:t>
            </a:fld>
            <a:endParaRPr lang="en-US" altLang="zh-TW"/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The growth of ARPANET</a:t>
            </a:r>
            <a:endParaRPr lang="en-US" altLang="zh-CN"/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Ray Tomlinson invents email program (1971), introduce the use of </a:t>
            </a:r>
            <a:r>
              <a:rPr lang="en-US" altLang="zh-TW">
                <a:latin typeface="Arial"/>
              </a:rPr>
              <a:t>“</a:t>
            </a:r>
            <a:r>
              <a:rPr lang="en-US" altLang="zh-TW">
                <a:solidFill>
                  <a:srgbClr val="FF5050"/>
                </a:solidFill>
              </a:rPr>
              <a:t>@</a:t>
            </a:r>
            <a:r>
              <a:rPr lang="en-US" altLang="zh-TW">
                <a:latin typeface="Arial"/>
              </a:rPr>
              <a:t>”</a:t>
            </a:r>
            <a:r>
              <a:rPr lang="en-US" altLang="zh-TW"/>
              <a:t>.</a:t>
            </a:r>
          </a:p>
          <a:p>
            <a:r>
              <a:rPr lang="en-US" altLang="zh-TW"/>
              <a:t>ALOHAnet (first packet radio network) from Univ of Hawaii, join ARPANET in 1972.</a:t>
            </a:r>
          </a:p>
          <a:p>
            <a:r>
              <a:rPr lang="en-US" altLang="zh-TW"/>
              <a:t>1973, study shows email compose 75% of the ARPANET traffic.</a:t>
            </a:r>
          </a:p>
          <a:p>
            <a:r>
              <a:rPr lang="en-US" altLang="zh-TW"/>
              <a:t>Elizabeth II sent an email in 1976.</a:t>
            </a:r>
          </a:p>
          <a:p>
            <a:endParaRPr lang="en-US" altLang="zh-CN"/>
          </a:p>
        </p:txBody>
      </p:sp>
      <p:pic>
        <p:nvPicPr>
          <p:cNvPr id="159748" name="Picture 4" descr="tomlin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11430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91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41D0E-1D07-4902-80BA-842C7BC2C327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The ARPANET - 1973</a:t>
            </a:r>
            <a:endParaRPr lang="en-US" altLang="zh-CN"/>
          </a:p>
        </p:txBody>
      </p:sp>
      <p:pic>
        <p:nvPicPr>
          <p:cNvPr id="164868" name="Picture 4" descr="1973_net_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0"/>
            <a:ext cx="7080250" cy="51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55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C8AA2-3473-410A-9212-B473667AA72E}" type="slidenum">
              <a:rPr lang="en-US" altLang="zh-TW"/>
              <a:pPr/>
              <a:t>29</a:t>
            </a:fld>
            <a:endParaRPr lang="en-US" altLang="zh-TW"/>
          </a:p>
        </p:txBody>
      </p:sp>
      <p:pic>
        <p:nvPicPr>
          <p:cNvPr id="173059" name="Picture 3" descr="Fig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7543800" cy="465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0" name="Picture 4" descr="j02811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505200"/>
            <a:ext cx="2722563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1" name="Text Box 5"/>
          <p:cNvSpPr txBox="1">
            <a:spLocks noChangeArrowheads="1"/>
          </p:cNvSpPr>
          <p:nvPr/>
        </p:nvSpPr>
        <p:spPr bwMode="auto">
          <a:xfrm>
            <a:off x="381000" y="5181600"/>
            <a:ext cx="53340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1400">
                <a:solidFill>
                  <a:srgbClr val="FFFFD9"/>
                </a:solidFill>
                <a:latin typeface="Arial" pitchFamily="34" charset="0"/>
              </a:rPr>
              <a:t>Figure 10.1  Countries in 1977 that could send or receive email but were not connected to the Internet.</a:t>
            </a:r>
          </a:p>
        </p:txBody>
      </p:sp>
    </p:spTree>
    <p:extLst>
      <p:ext uri="{BB962C8B-B14F-4D97-AF65-F5344CB8AC3E}">
        <p14:creationId xmlns:p14="http://schemas.microsoft.com/office/powerpoint/2010/main" val="291939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Happy" pitchFamily="34" charset="0"/>
              </a:rPr>
              <a:t>Internet </a:t>
            </a:r>
            <a:endParaRPr lang="zh-CN" altLang="en-US" dirty="0">
              <a:solidFill>
                <a:schemeClr val="bg1"/>
              </a:solidFill>
              <a:latin typeface="Happy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Part XII IO System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5875" y="571500"/>
            <a:ext cx="7858125" cy="5197475"/>
          </a:xfrm>
        </p:spPr>
        <p:txBody>
          <a:bodyPr rtlCol="0" anchor="ctr">
            <a:normAutofit/>
          </a:bodyPr>
          <a:lstStyle/>
          <a:p>
            <a:pPr>
              <a:defRPr/>
            </a:pPr>
            <a:r>
              <a:rPr lang="en-US" altLang="zh-CN" smtClean="0">
                <a:sym typeface="Wingdings" pitchFamily="2" charset="2"/>
              </a:rPr>
              <a:t>ts</a:t>
            </a:r>
            <a:endParaRPr lang="en-US" altLang="zh-CN" dirty="0" smtClean="0">
              <a:sym typeface="Wingdings" pitchFamily="2" charset="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0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6369FADC-A0C3-456D-ACC8-CA2369F8686A}" type="slidenum">
              <a:rPr lang="en-GB" altLang="zh-CN" sz="1400">
                <a:solidFill>
                  <a:srgbClr val="000000"/>
                </a:solidFill>
              </a:rPr>
              <a:pPr/>
              <a:t>30</a:t>
            </a:fld>
            <a:endParaRPr lang="en-GB" altLang="zh-CN" sz="1400">
              <a:solidFill>
                <a:srgbClr val="000000"/>
              </a:solidFill>
            </a:endParaRPr>
          </a:p>
        </p:txBody>
      </p:sp>
      <p:sp>
        <p:nvSpPr>
          <p:cNvPr id="33795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188913"/>
            <a:ext cx="7772400" cy="1223962"/>
          </a:xfrm>
        </p:spPr>
        <p:txBody>
          <a:bodyPr lIns="0" tIns="0" rIns="0" bIns="0"/>
          <a:lstStyle/>
          <a:p>
            <a:pPr>
              <a:lnSpc>
                <a:spcPct val="117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zh-CN" sz="3600" u="none" smtClean="0"/>
              <a:t>Early 70s... </a:t>
            </a: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9750" y="1260475"/>
            <a:ext cx="7772400" cy="5233988"/>
          </a:xfrm>
        </p:spPr>
        <p:txBody>
          <a:bodyPr lIns="0" tIns="0" rIns="0" bIns="0"/>
          <a:lstStyle/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400" smtClean="0"/>
              <a:t>ARPANET, with 40 nodes, goes public in 1972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400" smtClean="0"/>
              <a:t>NCP, first host-to-host protocol, enables network applications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400" smtClean="0"/>
              <a:t>1972: Ray Tomlinson writes email program for ARPANET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400" smtClean="0"/>
              <a:t>First computer to computer chat takes place between Stanford and BBN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400" smtClean="0"/>
              <a:t>1972: Telnet protocol RFC published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400" smtClean="0"/>
              <a:t>1973: FTP protocol RFC published	</a:t>
            </a:r>
          </a:p>
        </p:txBody>
      </p:sp>
    </p:spTree>
    <p:extLst>
      <p:ext uri="{BB962C8B-B14F-4D97-AF65-F5344CB8AC3E}">
        <p14:creationId xmlns:p14="http://schemas.microsoft.com/office/powerpoint/2010/main" val="20531576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FBC641EA-A247-44B1-8C80-212F226630BD}" type="slidenum">
              <a:rPr lang="en-GB" altLang="zh-CN" sz="1400">
                <a:solidFill>
                  <a:srgbClr val="000000"/>
                </a:solidFill>
              </a:rPr>
              <a:pPr/>
              <a:t>31</a:t>
            </a:fld>
            <a:endParaRPr lang="en-GB" altLang="zh-CN" sz="1400">
              <a:solidFill>
                <a:srgbClr val="000000"/>
              </a:solidFill>
            </a:endParaRPr>
          </a:p>
        </p:txBody>
      </p:sp>
      <p:sp>
        <p:nvSpPr>
          <p:cNvPr id="35843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-39688"/>
            <a:ext cx="7769225" cy="1673226"/>
          </a:xfrm>
        </p:spPr>
        <p:txBody>
          <a:bodyPr lIns="0" tIns="0" rIns="0" bIns="0"/>
          <a:lstStyle/>
          <a:p>
            <a:pPr>
              <a:lnSpc>
                <a:spcPct val="117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zh-CN" u="none" smtClean="0"/>
              <a:t>Ethernet</a:t>
            </a: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69225" cy="5072063"/>
          </a:xfrm>
        </p:spPr>
        <p:txBody>
          <a:bodyPr lIns="0" tIns="0" rIns="0" bIns="0"/>
          <a:lstStyle/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000" smtClean="0"/>
              <a:t>ARPANET – Each node able to only talk to the other node on the other end of wire</a:t>
            </a:r>
          </a:p>
          <a:p>
            <a:pPr marL="328613" indent="-328613">
              <a:lnSpc>
                <a:spcPct val="160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000" smtClean="0"/>
              <a:t>First medium access control – ALOHANet by Norman Abramson</a:t>
            </a:r>
          </a:p>
          <a:p>
            <a:pPr marL="328613" indent="-328613">
              <a:lnSpc>
                <a:spcPct val="13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000" smtClean="0"/>
              <a:t>1973-75: Bob Metcalfe's dissertation leads to the Ethernet protocol</a:t>
            </a:r>
          </a:p>
          <a:p>
            <a:pPr marL="728663" lvl="1" indent="-271463">
              <a:lnSpc>
                <a:spcPct val="137000"/>
              </a:lnSpc>
              <a:buClr>
                <a:srgbClr val="3333CC"/>
              </a:buClr>
              <a:buSzPct val="75000"/>
              <a:buFont typeface="ZapfDingbats" pitchFamily="80" charset="2"/>
              <a:buChar char="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000" smtClean="0"/>
              <a:t>Medium access control protocol for wired networks based on Abramson's ALOHA.</a:t>
            </a:r>
          </a:p>
          <a:p>
            <a:pPr marL="728663" lvl="1" indent="-271463">
              <a:lnSpc>
                <a:spcPct val="137000"/>
              </a:lnSpc>
              <a:buClr>
                <a:srgbClr val="3333CC"/>
              </a:buClr>
              <a:buSzPct val="75000"/>
              <a:buFont typeface="ZapfDingbats" pitchFamily="80" charset="2"/>
              <a:buChar char="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000" smtClean="0"/>
              <a:t>Dissertation initially rejected by Harvard for not being analytical enough, but won acceptance when a few more equations were added!</a:t>
            </a:r>
          </a:p>
        </p:txBody>
      </p:sp>
    </p:spTree>
    <p:extLst>
      <p:ext uri="{BB962C8B-B14F-4D97-AF65-F5344CB8AC3E}">
        <p14:creationId xmlns:p14="http://schemas.microsoft.com/office/powerpoint/2010/main" val="42045978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A308280F-C774-4DB0-B515-AF596A1C7BA7}" type="slidenum">
              <a:rPr lang="en-GB" altLang="zh-CN" sz="1400">
                <a:solidFill>
                  <a:srgbClr val="000000"/>
                </a:solidFill>
              </a:rPr>
              <a:pPr/>
              <a:t>32</a:t>
            </a:fld>
            <a:endParaRPr lang="en-GB" altLang="zh-CN" sz="1400">
              <a:solidFill>
                <a:srgbClr val="000000"/>
              </a:solidFill>
            </a:endParaRPr>
          </a:p>
        </p:txBody>
      </p:sp>
      <p:sp>
        <p:nvSpPr>
          <p:cNvPr id="39939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188913"/>
            <a:ext cx="7772400" cy="1223962"/>
          </a:xfrm>
        </p:spPr>
        <p:txBody>
          <a:bodyPr lIns="0" tIns="0" rIns="0" bIns="0"/>
          <a:lstStyle/>
          <a:p>
            <a:pPr>
              <a:lnSpc>
                <a:spcPct val="117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zh-CN" u="none" smtClean="0"/>
              <a:t>Proprietary Networks</a:t>
            </a:r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5110163"/>
          </a:xfrm>
        </p:spPr>
        <p:txBody>
          <a:bodyPr lIns="0" tIns="0" rIns="0" bIns="0"/>
          <a:lstStyle/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400" smtClean="0"/>
              <a:t>ARPANET was a standalone network. Other proprietary, standalone networks were created in the  70s:</a:t>
            </a:r>
          </a:p>
          <a:p>
            <a:pPr marL="728663" lvl="1" indent="-271463">
              <a:lnSpc>
                <a:spcPct val="117000"/>
              </a:lnSpc>
              <a:buClr>
                <a:srgbClr val="3333CC"/>
              </a:buClr>
              <a:buSzPct val="75000"/>
              <a:buFont typeface="ZapfDingbats" pitchFamily="80" charset="2"/>
              <a:buChar char="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mtClean="0"/>
              <a:t>ALOHANET: Linking Hawaiian universities, using microwave as transmission medium</a:t>
            </a:r>
          </a:p>
          <a:p>
            <a:pPr marL="728663" lvl="1" indent="-271463">
              <a:lnSpc>
                <a:spcPct val="117000"/>
              </a:lnSpc>
              <a:buClr>
                <a:srgbClr val="3333CC"/>
              </a:buClr>
              <a:buSzPct val="75000"/>
              <a:buFont typeface="ZapfDingbats" pitchFamily="80" charset="2"/>
              <a:buChar char="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mtClean="0"/>
              <a:t>Telenet: by BBN, commercial</a:t>
            </a:r>
          </a:p>
          <a:p>
            <a:pPr marL="728663" lvl="1" indent="-271463">
              <a:lnSpc>
                <a:spcPct val="117000"/>
              </a:lnSpc>
              <a:buClr>
                <a:srgbClr val="3333CC"/>
              </a:buClr>
              <a:buSzPct val="75000"/>
              <a:buFont typeface="ZapfDingbats" pitchFamily="80" charset="2"/>
              <a:buChar char="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mtClean="0"/>
              <a:t>Cyclades: French packet switching network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400" smtClean="0"/>
              <a:t>Number of networks was growing! </a:t>
            </a:r>
          </a:p>
        </p:txBody>
      </p:sp>
    </p:spTree>
    <p:extLst>
      <p:ext uri="{BB962C8B-B14F-4D97-AF65-F5344CB8AC3E}">
        <p14:creationId xmlns:p14="http://schemas.microsoft.com/office/powerpoint/2010/main" val="404221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10B7-682A-4015-AB54-87E5C148B75A}" type="slidenum">
              <a:rPr lang="en-US" altLang="zh-TW"/>
              <a:pPr/>
              <a:t>33</a:t>
            </a:fld>
            <a:endParaRPr lang="en-US" altLang="zh-TW"/>
          </a:p>
        </p:txBody>
      </p:sp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Late 1970s, Early 1980s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/>
              <a:t>Many networks were built</a:t>
            </a:r>
          </a:p>
          <a:p>
            <a:pPr lvl="1">
              <a:lnSpc>
                <a:spcPct val="90000"/>
              </a:lnSpc>
            </a:pPr>
            <a:r>
              <a:rPr lang="en-US" altLang="zh-TW"/>
              <a:t>In 1981, </a:t>
            </a:r>
            <a:r>
              <a:rPr lang="en-US" altLang="zh-TW">
                <a:solidFill>
                  <a:srgbClr val="FF5050"/>
                </a:solidFill>
              </a:rPr>
              <a:t>BITNET</a:t>
            </a:r>
            <a:r>
              <a:rPr lang="en-US" altLang="zh-TW"/>
              <a:t>, the </a:t>
            </a:r>
            <a:r>
              <a:rPr lang="en-US" altLang="zh-TW">
                <a:latin typeface="Arial"/>
              </a:rPr>
              <a:t>“</a:t>
            </a:r>
            <a:r>
              <a:rPr lang="en-US" altLang="zh-TW">
                <a:solidFill>
                  <a:srgbClr val="FF5050"/>
                </a:solidFill>
              </a:rPr>
              <a:t>B</a:t>
            </a:r>
            <a:r>
              <a:rPr lang="en-US" altLang="zh-TW"/>
              <a:t>ecause </a:t>
            </a:r>
            <a:r>
              <a:rPr lang="en-US" altLang="zh-TW">
                <a:solidFill>
                  <a:srgbClr val="FF5050"/>
                </a:solidFill>
              </a:rPr>
              <a:t>I</a:t>
            </a:r>
            <a:r>
              <a:rPr lang="en-US" altLang="zh-TW"/>
              <a:t>t</a:t>
            </a:r>
            <a:r>
              <a:rPr lang="en-US" altLang="zh-TW">
                <a:latin typeface="Arial"/>
              </a:rPr>
              <a:t>’</a:t>
            </a:r>
            <a:r>
              <a:rPr lang="en-US" altLang="zh-TW"/>
              <a:t>s </a:t>
            </a:r>
            <a:r>
              <a:rPr lang="en-US" altLang="zh-TW">
                <a:solidFill>
                  <a:srgbClr val="FF5050"/>
                </a:solidFill>
              </a:rPr>
              <a:t>T</a:t>
            </a:r>
            <a:r>
              <a:rPr lang="en-US" altLang="zh-TW"/>
              <a:t>ime </a:t>
            </a:r>
            <a:r>
              <a:rPr lang="en-US" altLang="zh-TW">
                <a:solidFill>
                  <a:srgbClr val="FF5050"/>
                </a:solidFill>
              </a:rPr>
              <a:t>NET</a:t>
            </a:r>
            <a:r>
              <a:rPr lang="en-US" altLang="zh-TW"/>
              <a:t>work</a:t>
            </a:r>
            <a:r>
              <a:rPr lang="en-US" altLang="zh-TW">
                <a:latin typeface="Arial"/>
              </a:rPr>
              <a:t>”</a:t>
            </a:r>
            <a:r>
              <a:rPr lang="en-US" altLang="zh-TW"/>
              <a:t> started as cooperative network.</a:t>
            </a:r>
          </a:p>
          <a:p>
            <a:pPr lvl="1">
              <a:lnSpc>
                <a:spcPct val="90000"/>
              </a:lnSpc>
            </a:pPr>
            <a:r>
              <a:rPr lang="en-US" altLang="zh-TW">
                <a:solidFill>
                  <a:srgbClr val="FF5050"/>
                </a:solidFill>
              </a:rPr>
              <a:t>CSNET</a:t>
            </a:r>
            <a:r>
              <a:rPr lang="en-US" altLang="zh-TW"/>
              <a:t> (Computer Science NETwork) seeds grant support by National Science Foundation (NSF) and provides connection between universities.</a:t>
            </a:r>
          </a:p>
          <a:p>
            <a:pPr lvl="1">
              <a:lnSpc>
                <a:spcPct val="90000"/>
              </a:lnSpc>
            </a:pPr>
            <a:r>
              <a:rPr lang="en-US" altLang="zh-TW">
                <a:solidFill>
                  <a:srgbClr val="FF5050"/>
                </a:solidFill>
              </a:rPr>
              <a:t>EUnet</a:t>
            </a:r>
            <a:r>
              <a:rPr lang="en-US" altLang="zh-TW"/>
              <a:t> (European UNIX Network)</a:t>
            </a:r>
          </a:p>
          <a:p>
            <a:pPr lvl="1">
              <a:lnSpc>
                <a:spcPct val="90000"/>
              </a:lnSpc>
            </a:pPr>
            <a:r>
              <a:rPr lang="en-US" altLang="zh-TW">
                <a:solidFill>
                  <a:srgbClr val="FF5050"/>
                </a:solidFill>
              </a:rPr>
              <a:t>JUNET</a:t>
            </a:r>
            <a:r>
              <a:rPr lang="en-US" altLang="zh-TW"/>
              <a:t> (Japan UNIX Network)</a:t>
            </a:r>
          </a:p>
          <a:p>
            <a:pPr lvl="1">
              <a:lnSpc>
                <a:spcPct val="90000"/>
              </a:lnSpc>
            </a:pPr>
            <a:r>
              <a:rPr lang="en-US" altLang="zh-TW">
                <a:solidFill>
                  <a:srgbClr val="FF5050"/>
                </a:solidFill>
              </a:rPr>
              <a:t>JANET</a:t>
            </a:r>
            <a:r>
              <a:rPr lang="en-US" altLang="zh-TW"/>
              <a:t> (Joint Academic Network) in UK</a:t>
            </a:r>
          </a:p>
        </p:txBody>
      </p:sp>
    </p:spTree>
    <p:extLst>
      <p:ext uri="{BB962C8B-B14F-4D97-AF65-F5344CB8AC3E}">
        <p14:creationId xmlns:p14="http://schemas.microsoft.com/office/powerpoint/2010/main" val="297191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CD92-17A4-4AA6-A675-97850DDCA085}" type="slidenum">
              <a:rPr lang="en-US" altLang="zh-TW"/>
              <a:pPr/>
              <a:t>34</a:t>
            </a:fld>
            <a:endParaRPr lang="en-US" altLang="zh-TW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Why Decentralized?</a:t>
            </a:r>
            <a:br>
              <a:rPr lang="en-US" altLang="zh-TW"/>
            </a:br>
            <a:r>
              <a:rPr lang="en-US" altLang="zh-TW"/>
              <a:t>Why Distributed?</a:t>
            </a:r>
          </a:p>
        </p:txBody>
      </p:sp>
      <p:pic>
        <p:nvPicPr>
          <p:cNvPr id="116740" name="Picture 4" descr="centralized"/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3350" y="3000375"/>
            <a:ext cx="4414838" cy="35067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6742" name="Picture 6" descr="distributed"/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70613" y="2997200"/>
            <a:ext cx="2019300" cy="35274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066800" y="1981200"/>
            <a:ext cx="75438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新細明體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新細明體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新細明體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新細明體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新細明體" pitchFamily="18" charset="-12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/>
              <a:t>Centralized model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attack the central point, any counter-attack?</a:t>
            </a:r>
          </a:p>
        </p:txBody>
      </p:sp>
    </p:spTree>
    <p:extLst>
      <p:ext uri="{BB962C8B-B14F-4D97-AF65-F5344CB8AC3E}">
        <p14:creationId xmlns:p14="http://schemas.microsoft.com/office/powerpoint/2010/main" val="310504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07EC-5C96-45D6-A220-0FFE9D28141E}" type="slidenum">
              <a:rPr lang="en-US" altLang="zh-TW"/>
              <a:pPr/>
              <a:t>35</a:t>
            </a:fld>
            <a:endParaRPr lang="en-US" altLang="zh-TW"/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Distributed Network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1981200"/>
            <a:ext cx="3937000" cy="4495800"/>
          </a:xfrm>
        </p:spPr>
        <p:txBody>
          <a:bodyPr/>
          <a:lstStyle/>
          <a:p>
            <a:r>
              <a:rPr lang="en-US" altLang="zh-TW" sz="2800" b="1"/>
              <a:t>Paul Baran</a:t>
            </a:r>
            <a:r>
              <a:rPr lang="en-US" altLang="zh-TW" sz="2800"/>
              <a:t> has 2 important ideas to the development of ARPANET</a:t>
            </a:r>
          </a:p>
          <a:p>
            <a:pPr lvl="1"/>
            <a:r>
              <a:rPr lang="en-US" altLang="zh-TW" sz="2400"/>
              <a:t>Distributed network</a:t>
            </a:r>
          </a:p>
          <a:p>
            <a:pPr lvl="1"/>
            <a:r>
              <a:rPr lang="en-US" altLang="zh-TW" sz="2400"/>
              <a:t>Packet switching</a:t>
            </a:r>
          </a:p>
        </p:txBody>
      </p:sp>
      <p:pic>
        <p:nvPicPr>
          <p:cNvPr id="124932" name="Picture 4" descr="Baran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22900" y="1989138"/>
            <a:ext cx="3438525" cy="4535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73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B76E-2981-427F-AAD3-1F4C71D42088}" type="slidenum">
              <a:rPr lang="en-US" altLang="zh-TW"/>
              <a:pPr/>
              <a:t>36</a:t>
            </a:fld>
            <a:endParaRPr lang="en-US" altLang="zh-TW"/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NSFNET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In 1986, NSFNET was created (backbone speed of 56Kbps)</a:t>
            </a:r>
          </a:p>
          <a:p>
            <a:r>
              <a:rPr lang="en-US" altLang="zh-TW"/>
              <a:t>Connected 5 supercomputing centers.</a:t>
            </a:r>
          </a:p>
          <a:p>
            <a:pPr lvl="1"/>
            <a:r>
              <a:rPr lang="en-US" altLang="zh-TW"/>
              <a:t>JVNC@Princeton</a:t>
            </a:r>
          </a:p>
          <a:p>
            <a:pPr lvl="1"/>
            <a:r>
              <a:rPr lang="en-US" altLang="zh-TW"/>
              <a:t>PSC@Pittsburgh</a:t>
            </a:r>
          </a:p>
          <a:p>
            <a:pPr lvl="1"/>
            <a:r>
              <a:rPr lang="en-US" altLang="zh-TW"/>
              <a:t>SDSC@UCSD</a:t>
            </a:r>
          </a:p>
          <a:p>
            <a:pPr lvl="1"/>
            <a:r>
              <a:rPr lang="en-US" altLang="zh-TW"/>
              <a:t>NCSA@UIUC</a:t>
            </a:r>
          </a:p>
          <a:p>
            <a:pPr lvl="1"/>
            <a:r>
              <a:rPr lang="en-US" altLang="zh-TW"/>
              <a:t>Theory Center@Cornell</a:t>
            </a:r>
          </a:p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309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C335B-D4C8-4AF8-8F9E-EB818EA8ECC4}" type="slidenum">
              <a:rPr lang="en-US" altLang="zh-TW"/>
              <a:pPr/>
              <a:t>37</a:t>
            </a:fld>
            <a:endParaRPr lang="en-US" altLang="zh-TW"/>
          </a:p>
        </p:txBody>
      </p: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NSFNET - Backbone</a:t>
            </a:r>
          </a:p>
        </p:txBody>
      </p:sp>
      <p:pic>
        <p:nvPicPr>
          <p:cNvPr id="160772" name="Picture 4" descr="nsfnet_backb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0"/>
            <a:ext cx="641985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55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1E25-0BBF-4DE9-BCF0-9772A2C9A74B}" type="slidenum">
              <a:rPr lang="en-US" altLang="zh-TW"/>
              <a:pPr/>
              <a:t>38</a:t>
            </a:fld>
            <a:endParaRPr lang="en-US" altLang="zh-TW"/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Expansion of hosts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800"/>
              <a:t>Number of hosts breaks 10,000 in 1987</a:t>
            </a:r>
          </a:p>
          <a:p>
            <a:r>
              <a:rPr lang="en-US" altLang="zh-TW" sz="2800"/>
              <a:t>NSFNET backbone upgraded to T1 (1.5M) 1988</a:t>
            </a:r>
          </a:p>
          <a:p>
            <a:endParaRPr lang="en-US" altLang="zh-TW" sz="2800"/>
          </a:p>
          <a:p>
            <a:r>
              <a:rPr lang="en-US" altLang="zh-TW" sz="2800"/>
              <a:t>Number of hosts breaks 100,000 in 1989</a:t>
            </a:r>
          </a:p>
          <a:p>
            <a:r>
              <a:rPr lang="en-US" altLang="zh-TW" sz="2800"/>
              <a:t>NSFNET upgraded to T3 (44.736Mbps) 1991</a:t>
            </a:r>
          </a:p>
          <a:p>
            <a:endParaRPr lang="en-US" altLang="zh-TW" sz="2800"/>
          </a:p>
          <a:p>
            <a:r>
              <a:rPr lang="en-US" altLang="zh-TW" sz="2800"/>
              <a:t>Number of hosts breaks 1,000,000 in 1992</a:t>
            </a:r>
          </a:p>
        </p:txBody>
      </p:sp>
    </p:spTree>
    <p:extLst>
      <p:ext uri="{BB962C8B-B14F-4D97-AF65-F5344CB8AC3E}">
        <p14:creationId xmlns:p14="http://schemas.microsoft.com/office/powerpoint/2010/main" val="321222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2497-B676-4DE7-A9FE-3834787EB35E}" type="slidenum">
              <a:rPr lang="en-US" altLang="zh-TW"/>
              <a:pPr/>
              <a:t>39</a:t>
            </a:fld>
            <a:endParaRPr lang="en-US" altLang="zh-TW"/>
          </a:p>
        </p:txBody>
      </p:sp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T3 Backbone</a:t>
            </a:r>
          </a:p>
        </p:txBody>
      </p:sp>
      <p:pic>
        <p:nvPicPr>
          <p:cNvPr id="161796" name="Picture 4" descr="t3_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81200"/>
            <a:ext cx="6935788" cy="457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95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1A51DF3F-3276-4560-9B95-0F9F3186D71B}" type="slidenum">
              <a:rPr lang="en-GB" altLang="zh-CN" sz="1400">
                <a:solidFill>
                  <a:srgbClr val="000000"/>
                </a:solidFill>
              </a:rPr>
              <a:pPr/>
              <a:t>4</a:t>
            </a:fld>
            <a:endParaRPr lang="en-GB" altLang="zh-CN" sz="1400">
              <a:solidFill>
                <a:srgbClr val="000000"/>
              </a:solidFill>
            </a:endParaRPr>
          </a:p>
        </p:txBody>
      </p:sp>
      <p:sp>
        <p:nvSpPr>
          <p:cNvPr id="17411" name="Rectangle 1"/>
          <p:cNvSpPr>
            <a:spLocks noGrp="1" noChangeArrowheads="1"/>
          </p:cNvSpPr>
          <p:nvPr>
            <p:ph type="title"/>
          </p:nvPr>
        </p:nvSpPr>
        <p:spPr>
          <a:xfrm>
            <a:off x="539750" y="2376488"/>
            <a:ext cx="7772400" cy="1223962"/>
          </a:xfrm>
        </p:spPr>
        <p:txBody>
          <a:bodyPr lIns="0" tIns="0" rIns="0" bIns="0"/>
          <a:lstStyle/>
          <a:p>
            <a:pPr algn="ctr">
              <a:lnSpc>
                <a:spcPct val="117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zh-CN" u="none" smtClean="0"/>
              <a:t>History of the Internet</a:t>
            </a:r>
          </a:p>
        </p:txBody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179388" y="5940425"/>
            <a:ext cx="3960812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GB" altLang="zh-CN" sz="1200" smtClean="0">
                <a:solidFill>
                  <a:srgbClr val="000000"/>
                </a:solidFill>
                <a:latin typeface="Verdana Italic" pitchFamily="32" charset="0"/>
              </a:rPr>
              <a:t>Slides created by Ajay Gopinathan. Content adapted from previous slides by Emir Halepovic as well references found at the end of this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901463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F4888-3017-49D3-9909-C4F216A7D4FD}" type="slidenum">
              <a:rPr lang="en-US" altLang="zh-TW"/>
              <a:pPr/>
              <a:t>40</a:t>
            </a:fld>
            <a:endParaRPr lang="en-US" altLang="zh-TW"/>
          </a:p>
        </p:txBody>
      </p:sp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Trunk Bandwidth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T1 </a:t>
            </a:r>
            <a:r>
              <a:rPr lang="en-US" altLang="zh-CN">
                <a:latin typeface="Arial"/>
              </a:rPr>
              <a:t>–</a:t>
            </a:r>
            <a:r>
              <a:rPr lang="en-US" altLang="zh-CN"/>
              <a:t> Trunk Level 1</a:t>
            </a:r>
          </a:p>
          <a:p>
            <a:r>
              <a:rPr lang="en-US" altLang="zh-CN"/>
              <a:t>A T3 line is comprised of 28 T1 lines, each operating at total signaling rate of 1.54 Mbps.</a:t>
            </a:r>
          </a:p>
          <a:p>
            <a:pPr lvl="1"/>
            <a:r>
              <a:rPr lang="en-US" altLang="zh-CN"/>
              <a:t>T1 </a:t>
            </a:r>
            <a:r>
              <a:rPr lang="en-US" altLang="zh-CN">
                <a:latin typeface="Arial"/>
              </a:rPr>
              <a:t>–</a:t>
            </a:r>
            <a:r>
              <a:rPr lang="en-US" altLang="zh-CN"/>
              <a:t> 1.5Mbps, T2 </a:t>
            </a:r>
            <a:r>
              <a:rPr lang="en-US" altLang="zh-CN">
                <a:latin typeface="Arial"/>
              </a:rPr>
              <a:t>–</a:t>
            </a:r>
            <a:r>
              <a:rPr lang="en-US" altLang="zh-CN"/>
              <a:t> 6Mbps, T3 </a:t>
            </a:r>
            <a:r>
              <a:rPr lang="en-US" altLang="zh-CN">
                <a:latin typeface="Arial"/>
              </a:rPr>
              <a:t>–</a:t>
            </a:r>
            <a:r>
              <a:rPr lang="en-US" altLang="zh-CN"/>
              <a:t> 45Mbps</a:t>
            </a:r>
          </a:p>
          <a:p>
            <a:r>
              <a:rPr lang="en-US" altLang="zh-CN"/>
              <a:t>European Standard </a:t>
            </a:r>
            <a:r>
              <a:rPr lang="en-US" altLang="zh-CN">
                <a:latin typeface="Arial"/>
              </a:rPr>
              <a:t>–</a:t>
            </a:r>
            <a:r>
              <a:rPr lang="en-US" altLang="zh-CN"/>
              <a:t> E</a:t>
            </a:r>
          </a:p>
          <a:p>
            <a:pPr lvl="1"/>
            <a:r>
              <a:rPr lang="en-US" altLang="zh-CN"/>
              <a:t>E1 </a:t>
            </a:r>
            <a:r>
              <a:rPr lang="en-US" altLang="zh-CN">
                <a:latin typeface="Arial"/>
              </a:rPr>
              <a:t>–</a:t>
            </a:r>
            <a:r>
              <a:rPr lang="en-US" altLang="zh-CN"/>
              <a:t> 2Mbps, E2 </a:t>
            </a:r>
            <a:r>
              <a:rPr lang="en-US" altLang="zh-CN">
                <a:latin typeface="Arial"/>
              </a:rPr>
              <a:t>–</a:t>
            </a:r>
            <a:r>
              <a:rPr lang="en-US" altLang="zh-CN"/>
              <a:t> 8Mbps, E3 </a:t>
            </a:r>
            <a:r>
              <a:rPr lang="en-US" altLang="zh-CN">
                <a:latin typeface="Arial"/>
              </a:rPr>
              <a:t>–</a:t>
            </a:r>
            <a:r>
              <a:rPr lang="en-US" altLang="zh-CN"/>
              <a:t> 34Mbps, E4 </a:t>
            </a:r>
            <a:r>
              <a:rPr lang="en-US" altLang="zh-CN">
                <a:latin typeface="Arial"/>
              </a:rPr>
              <a:t>–</a:t>
            </a:r>
            <a:r>
              <a:rPr lang="en-US" altLang="zh-CN"/>
              <a:t> 140Mbps</a:t>
            </a:r>
          </a:p>
        </p:txBody>
      </p:sp>
      <p:pic>
        <p:nvPicPr>
          <p:cNvPr id="176133" name="Picture 5" descr="pic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50" y="152400"/>
            <a:ext cx="21812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33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489E3837-15F5-4883-AEB2-2285A9EF268B}" type="slidenum">
              <a:rPr lang="en-GB" altLang="zh-CN" sz="1400">
                <a:solidFill>
                  <a:srgbClr val="000000"/>
                </a:solidFill>
              </a:rPr>
              <a:pPr/>
              <a:t>41</a:t>
            </a:fld>
            <a:endParaRPr lang="en-GB" altLang="zh-CN" sz="1400">
              <a:solidFill>
                <a:srgbClr val="000000"/>
              </a:solidFill>
            </a:endParaRPr>
          </a:p>
        </p:txBody>
      </p:sp>
      <p:sp>
        <p:nvSpPr>
          <p:cNvPr id="41987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-39688"/>
            <a:ext cx="7769225" cy="1673226"/>
          </a:xfrm>
        </p:spPr>
        <p:txBody>
          <a:bodyPr lIns="0" tIns="0" rIns="0" bIns="0"/>
          <a:lstStyle/>
          <a:p>
            <a:pPr>
              <a:lnSpc>
                <a:spcPct val="117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zh-CN" u="none" dirty="0" smtClean="0"/>
              <a:t>Fathers of the Internet</a:t>
            </a:r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530350"/>
            <a:ext cx="4076700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1989" name="Text Box 3"/>
          <p:cNvSpPr txBox="1">
            <a:spLocks noChangeArrowheads="1"/>
          </p:cNvSpPr>
          <p:nvPr/>
        </p:nvSpPr>
        <p:spPr bwMode="auto">
          <a:xfrm>
            <a:off x="179388" y="6480175"/>
            <a:ext cx="324008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GB" altLang="zh-CN" sz="1000" smtClean="0">
                <a:solidFill>
                  <a:srgbClr val="000000"/>
                </a:solidFill>
              </a:rPr>
              <a:t>Image Source: http://www.adeptis.ru/vinci/kan_cerf.jpg</a:t>
            </a:r>
          </a:p>
        </p:txBody>
      </p:sp>
      <p:sp>
        <p:nvSpPr>
          <p:cNvPr id="41990" name="Text Box 4"/>
          <p:cNvSpPr txBox="1">
            <a:spLocks noChangeArrowheads="1"/>
          </p:cNvSpPr>
          <p:nvPr/>
        </p:nvSpPr>
        <p:spPr bwMode="auto">
          <a:xfrm>
            <a:off x="539750" y="4679950"/>
            <a:ext cx="41402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algn="ctr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GB" altLang="zh-CN" sz="2000" smtClean="0">
                <a:solidFill>
                  <a:srgbClr val="000000"/>
                </a:solidFill>
                <a:latin typeface="Comic Sans MS" charset="0"/>
              </a:rPr>
              <a:t>Vinton Cerf and Robert Kahn</a:t>
            </a:r>
          </a:p>
        </p:txBody>
      </p:sp>
      <p:sp>
        <p:nvSpPr>
          <p:cNvPr id="41991" name="Text Box 5"/>
          <p:cNvSpPr txBox="1">
            <a:spLocks noChangeArrowheads="1"/>
          </p:cNvSpPr>
          <p:nvPr/>
        </p:nvSpPr>
        <p:spPr bwMode="auto">
          <a:xfrm>
            <a:off x="4716463" y="1511300"/>
            <a:ext cx="3967162" cy="486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28613" indent="-328613">
              <a:tabLst>
                <a:tab pos="328613" algn="l"/>
                <a:tab pos="776288" algn="l"/>
                <a:tab pos="1225550" algn="l"/>
                <a:tab pos="1674813" algn="l"/>
                <a:tab pos="2124075" algn="l"/>
                <a:tab pos="2573338" algn="l"/>
                <a:tab pos="3022600" algn="l"/>
                <a:tab pos="3471863" algn="l"/>
                <a:tab pos="3921125" algn="l"/>
                <a:tab pos="4370388" algn="l"/>
                <a:tab pos="4819650" algn="l"/>
                <a:tab pos="5268913" algn="l"/>
                <a:tab pos="5718175" algn="l"/>
                <a:tab pos="6167438" algn="l"/>
                <a:tab pos="6616700" algn="l"/>
                <a:tab pos="7065963" algn="l"/>
                <a:tab pos="7515225" algn="l"/>
                <a:tab pos="7964488" algn="l"/>
                <a:tab pos="8413750" algn="l"/>
                <a:tab pos="8863013" algn="l"/>
                <a:tab pos="9312275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328613" algn="l"/>
                <a:tab pos="776288" algn="l"/>
                <a:tab pos="1225550" algn="l"/>
                <a:tab pos="1674813" algn="l"/>
                <a:tab pos="2124075" algn="l"/>
                <a:tab pos="2573338" algn="l"/>
                <a:tab pos="3022600" algn="l"/>
                <a:tab pos="3471863" algn="l"/>
                <a:tab pos="3921125" algn="l"/>
                <a:tab pos="4370388" algn="l"/>
                <a:tab pos="4819650" algn="l"/>
                <a:tab pos="5268913" algn="l"/>
                <a:tab pos="5718175" algn="l"/>
                <a:tab pos="6167438" algn="l"/>
                <a:tab pos="6616700" algn="l"/>
                <a:tab pos="7065963" algn="l"/>
                <a:tab pos="7515225" algn="l"/>
                <a:tab pos="7964488" algn="l"/>
                <a:tab pos="8413750" algn="l"/>
                <a:tab pos="8863013" algn="l"/>
                <a:tab pos="9312275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328613" algn="l"/>
                <a:tab pos="776288" algn="l"/>
                <a:tab pos="1225550" algn="l"/>
                <a:tab pos="1674813" algn="l"/>
                <a:tab pos="2124075" algn="l"/>
                <a:tab pos="2573338" algn="l"/>
                <a:tab pos="3022600" algn="l"/>
                <a:tab pos="3471863" algn="l"/>
                <a:tab pos="3921125" algn="l"/>
                <a:tab pos="4370388" algn="l"/>
                <a:tab pos="4819650" algn="l"/>
                <a:tab pos="5268913" algn="l"/>
                <a:tab pos="5718175" algn="l"/>
                <a:tab pos="6167438" algn="l"/>
                <a:tab pos="6616700" algn="l"/>
                <a:tab pos="7065963" algn="l"/>
                <a:tab pos="7515225" algn="l"/>
                <a:tab pos="7964488" algn="l"/>
                <a:tab pos="8413750" algn="l"/>
                <a:tab pos="8863013" algn="l"/>
                <a:tab pos="9312275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328613" algn="l"/>
                <a:tab pos="776288" algn="l"/>
                <a:tab pos="1225550" algn="l"/>
                <a:tab pos="1674813" algn="l"/>
                <a:tab pos="2124075" algn="l"/>
                <a:tab pos="2573338" algn="l"/>
                <a:tab pos="3022600" algn="l"/>
                <a:tab pos="3471863" algn="l"/>
                <a:tab pos="3921125" algn="l"/>
                <a:tab pos="4370388" algn="l"/>
                <a:tab pos="4819650" algn="l"/>
                <a:tab pos="5268913" algn="l"/>
                <a:tab pos="5718175" algn="l"/>
                <a:tab pos="6167438" algn="l"/>
                <a:tab pos="6616700" algn="l"/>
                <a:tab pos="7065963" algn="l"/>
                <a:tab pos="7515225" algn="l"/>
                <a:tab pos="7964488" algn="l"/>
                <a:tab pos="8413750" algn="l"/>
                <a:tab pos="8863013" algn="l"/>
                <a:tab pos="9312275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328613" algn="l"/>
                <a:tab pos="776288" algn="l"/>
                <a:tab pos="1225550" algn="l"/>
                <a:tab pos="1674813" algn="l"/>
                <a:tab pos="2124075" algn="l"/>
                <a:tab pos="2573338" algn="l"/>
                <a:tab pos="3022600" algn="l"/>
                <a:tab pos="3471863" algn="l"/>
                <a:tab pos="3921125" algn="l"/>
                <a:tab pos="4370388" algn="l"/>
                <a:tab pos="4819650" algn="l"/>
                <a:tab pos="5268913" algn="l"/>
                <a:tab pos="5718175" algn="l"/>
                <a:tab pos="6167438" algn="l"/>
                <a:tab pos="6616700" algn="l"/>
                <a:tab pos="7065963" algn="l"/>
                <a:tab pos="7515225" algn="l"/>
                <a:tab pos="7964488" algn="l"/>
                <a:tab pos="8413750" algn="l"/>
                <a:tab pos="8863013" algn="l"/>
                <a:tab pos="9312275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328613" algn="l"/>
                <a:tab pos="776288" algn="l"/>
                <a:tab pos="1225550" algn="l"/>
                <a:tab pos="1674813" algn="l"/>
                <a:tab pos="2124075" algn="l"/>
                <a:tab pos="2573338" algn="l"/>
                <a:tab pos="3022600" algn="l"/>
                <a:tab pos="3471863" algn="l"/>
                <a:tab pos="3921125" algn="l"/>
                <a:tab pos="4370388" algn="l"/>
                <a:tab pos="4819650" algn="l"/>
                <a:tab pos="5268913" algn="l"/>
                <a:tab pos="5718175" algn="l"/>
                <a:tab pos="6167438" algn="l"/>
                <a:tab pos="6616700" algn="l"/>
                <a:tab pos="7065963" algn="l"/>
                <a:tab pos="7515225" algn="l"/>
                <a:tab pos="7964488" algn="l"/>
                <a:tab pos="8413750" algn="l"/>
                <a:tab pos="8863013" algn="l"/>
                <a:tab pos="9312275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328613" algn="l"/>
                <a:tab pos="776288" algn="l"/>
                <a:tab pos="1225550" algn="l"/>
                <a:tab pos="1674813" algn="l"/>
                <a:tab pos="2124075" algn="l"/>
                <a:tab pos="2573338" algn="l"/>
                <a:tab pos="3022600" algn="l"/>
                <a:tab pos="3471863" algn="l"/>
                <a:tab pos="3921125" algn="l"/>
                <a:tab pos="4370388" algn="l"/>
                <a:tab pos="4819650" algn="l"/>
                <a:tab pos="5268913" algn="l"/>
                <a:tab pos="5718175" algn="l"/>
                <a:tab pos="6167438" algn="l"/>
                <a:tab pos="6616700" algn="l"/>
                <a:tab pos="7065963" algn="l"/>
                <a:tab pos="7515225" algn="l"/>
                <a:tab pos="7964488" algn="l"/>
                <a:tab pos="8413750" algn="l"/>
                <a:tab pos="8863013" algn="l"/>
                <a:tab pos="9312275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328613" algn="l"/>
                <a:tab pos="776288" algn="l"/>
                <a:tab pos="1225550" algn="l"/>
                <a:tab pos="1674813" algn="l"/>
                <a:tab pos="2124075" algn="l"/>
                <a:tab pos="2573338" algn="l"/>
                <a:tab pos="3022600" algn="l"/>
                <a:tab pos="3471863" algn="l"/>
                <a:tab pos="3921125" algn="l"/>
                <a:tab pos="4370388" algn="l"/>
                <a:tab pos="4819650" algn="l"/>
                <a:tab pos="5268913" algn="l"/>
                <a:tab pos="5718175" algn="l"/>
                <a:tab pos="6167438" algn="l"/>
                <a:tab pos="6616700" algn="l"/>
                <a:tab pos="7065963" algn="l"/>
                <a:tab pos="7515225" algn="l"/>
                <a:tab pos="7964488" algn="l"/>
                <a:tab pos="8413750" algn="l"/>
                <a:tab pos="8863013" algn="l"/>
                <a:tab pos="9312275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328613" algn="l"/>
                <a:tab pos="776288" algn="l"/>
                <a:tab pos="1225550" algn="l"/>
                <a:tab pos="1674813" algn="l"/>
                <a:tab pos="2124075" algn="l"/>
                <a:tab pos="2573338" algn="l"/>
                <a:tab pos="3022600" algn="l"/>
                <a:tab pos="3471863" algn="l"/>
                <a:tab pos="3921125" algn="l"/>
                <a:tab pos="4370388" algn="l"/>
                <a:tab pos="4819650" algn="l"/>
                <a:tab pos="5268913" algn="l"/>
                <a:tab pos="5718175" algn="l"/>
                <a:tab pos="6167438" algn="l"/>
                <a:tab pos="6616700" algn="l"/>
                <a:tab pos="7065963" algn="l"/>
                <a:tab pos="7515225" algn="l"/>
                <a:tab pos="7964488" algn="l"/>
                <a:tab pos="8413750" algn="l"/>
                <a:tab pos="8863013" algn="l"/>
                <a:tab pos="9312275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117000"/>
              </a:lnSpc>
              <a:spcBef>
                <a:spcPts val="7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charset="2"/>
              <a:buChar char=""/>
            </a:pPr>
            <a:r>
              <a:rPr lang="en-GB" altLang="zh-CN" sz="2000" dirty="0" smtClean="0">
                <a:solidFill>
                  <a:srgbClr val="000000"/>
                </a:solidFill>
                <a:latin typeface="Comic Sans MS" charset="0"/>
              </a:rPr>
              <a:t>At DARPA, Vinton Cerf and Robert Kahn are working on an architecture to create a </a:t>
            </a:r>
            <a:r>
              <a:rPr lang="en-GB" altLang="zh-CN" sz="2000" i="1" dirty="0" smtClean="0">
                <a:solidFill>
                  <a:srgbClr val="000000"/>
                </a:solidFill>
                <a:latin typeface="Comic Sans MS" charset="0"/>
              </a:rPr>
              <a:t>“network of networks” - </a:t>
            </a:r>
            <a:r>
              <a:rPr lang="en-GB" altLang="zh-CN" sz="2000" i="1" dirty="0" err="1" smtClean="0">
                <a:solidFill>
                  <a:srgbClr val="DC2300"/>
                </a:solidFill>
                <a:latin typeface="Verdana Italic" pitchFamily="32" charset="0"/>
              </a:rPr>
              <a:t>internetting</a:t>
            </a:r>
            <a:r>
              <a:rPr lang="en-GB" altLang="zh-CN" sz="2000" i="1" dirty="0" smtClean="0">
                <a:solidFill>
                  <a:srgbClr val="DC2300"/>
                </a:solidFill>
                <a:latin typeface="Verdana Italic" pitchFamily="3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254491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9F106547-1B15-4E84-A51B-9DE32DC35D78}" type="slidenum">
              <a:rPr lang="en-GB" altLang="zh-CN" sz="1400">
                <a:solidFill>
                  <a:srgbClr val="000000"/>
                </a:solidFill>
              </a:rPr>
              <a:pPr/>
              <a:t>42</a:t>
            </a:fld>
            <a:endParaRPr lang="en-GB" altLang="zh-CN" sz="1400">
              <a:solidFill>
                <a:srgbClr val="000000"/>
              </a:solidFill>
            </a:endParaRPr>
          </a:p>
        </p:txBody>
      </p:sp>
      <p:sp>
        <p:nvSpPr>
          <p:cNvPr id="44035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188913"/>
            <a:ext cx="7772400" cy="1223962"/>
          </a:xfrm>
        </p:spPr>
        <p:txBody>
          <a:bodyPr lIns="0" tIns="0" rIns="0" bIns="0"/>
          <a:lstStyle/>
          <a:p>
            <a:pPr>
              <a:lnSpc>
                <a:spcPct val="117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zh-CN" u="none" dirty="0" smtClean="0"/>
              <a:t>“</a:t>
            </a:r>
            <a:r>
              <a:rPr lang="en-GB" altLang="zh-CN" u="none" dirty="0" err="1" smtClean="0"/>
              <a:t>Internetting</a:t>
            </a:r>
            <a:r>
              <a:rPr lang="en-GB" altLang="zh-CN" u="none" dirty="0" smtClean="0"/>
              <a:t>” principles</a:t>
            </a: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4560888"/>
          </a:xfrm>
        </p:spPr>
        <p:txBody>
          <a:bodyPr lIns="0" tIns="0" rIns="0" bIns="0"/>
          <a:lstStyle/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dirty="0" smtClean="0"/>
              <a:t>Decentralized control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dirty="0" smtClean="0"/>
              <a:t>Stateless routers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dirty="0" smtClean="0"/>
              <a:t>Autonomy - networks should be independent, require no modification to participate in the Internet 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dirty="0" smtClean="0"/>
              <a:t>Best Effort Service Model - Packets would be routed through the fastest available route</a:t>
            </a:r>
          </a:p>
        </p:txBody>
      </p:sp>
    </p:spTree>
    <p:extLst>
      <p:ext uri="{BB962C8B-B14F-4D97-AF65-F5344CB8AC3E}">
        <p14:creationId xmlns:p14="http://schemas.microsoft.com/office/powerpoint/2010/main" val="16977922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8A08AA5C-507D-4C2B-B4F1-8684E9281E6D}" type="slidenum">
              <a:rPr lang="en-GB" altLang="zh-CN" sz="1400">
                <a:solidFill>
                  <a:srgbClr val="000000"/>
                </a:solidFill>
              </a:rPr>
              <a:pPr/>
              <a:t>43</a:t>
            </a:fld>
            <a:endParaRPr lang="en-GB" altLang="zh-CN" sz="1400">
              <a:solidFill>
                <a:srgbClr val="000000"/>
              </a:solidFill>
            </a:endParaRPr>
          </a:p>
        </p:txBody>
      </p:sp>
      <p:sp>
        <p:nvSpPr>
          <p:cNvPr id="46083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188913"/>
            <a:ext cx="7772400" cy="1223962"/>
          </a:xfrm>
        </p:spPr>
        <p:txBody>
          <a:bodyPr lIns="0" tIns="0" rIns="0" bIns="0"/>
          <a:lstStyle/>
          <a:p>
            <a:pPr>
              <a:lnSpc>
                <a:spcPct val="117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zh-CN" u="none" smtClean="0"/>
              <a:t>TCP and UDP</a:t>
            </a:r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3800475"/>
          </a:xfrm>
        </p:spPr>
        <p:txBody>
          <a:bodyPr lIns="0" tIns="0" rIns="0" bIns="0"/>
          <a:lstStyle/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Times New Roman" charset="0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zh-CN" sz="2400" smtClean="0"/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400" smtClean="0"/>
              <a:t>Early versions had in sequence delivery (transport layer) combined with forwarding (network layer)</a:t>
            </a:r>
          </a:p>
          <a:p>
            <a:pPr marL="728663" lvl="1" indent="-271463">
              <a:lnSpc>
                <a:spcPct val="117000"/>
              </a:lnSpc>
              <a:buClr>
                <a:srgbClr val="3333CC"/>
              </a:buClr>
              <a:buSzPct val="75000"/>
              <a:buFont typeface="ZapfDingbats" pitchFamily="80" charset="2"/>
              <a:buChar char="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000" smtClean="0"/>
              <a:t>It was soon apparent that unreliable, non-flow controlled service was important, e.g. packetized voice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400" smtClean="0"/>
              <a:t>This led to separation of TCP and IP and creation of the UDP protocol.</a:t>
            </a:r>
          </a:p>
        </p:txBody>
      </p:sp>
      <p:sp>
        <p:nvSpPr>
          <p:cNvPr id="46085" name="Text Box 3"/>
          <p:cNvSpPr txBox="1">
            <a:spLocks noChangeArrowheads="1"/>
          </p:cNvSpPr>
          <p:nvPr/>
        </p:nvSpPr>
        <p:spPr bwMode="auto">
          <a:xfrm>
            <a:off x="1079500" y="5400675"/>
            <a:ext cx="66611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330200" algn="l"/>
                <a:tab pos="777875" algn="l"/>
                <a:tab pos="1227138" algn="l"/>
                <a:tab pos="1676400" algn="l"/>
                <a:tab pos="2125663" algn="l"/>
                <a:tab pos="2574925" algn="l"/>
                <a:tab pos="3024188" algn="l"/>
                <a:tab pos="3473450" algn="l"/>
                <a:tab pos="3922713" algn="l"/>
                <a:tab pos="4371975" algn="l"/>
                <a:tab pos="4821238" algn="l"/>
                <a:tab pos="5270500" algn="l"/>
                <a:tab pos="5719763" algn="l"/>
                <a:tab pos="6169025" algn="l"/>
                <a:tab pos="6618288" algn="l"/>
                <a:tab pos="7067550" algn="l"/>
                <a:tab pos="7516813" algn="l"/>
                <a:tab pos="7966075" algn="l"/>
                <a:tab pos="8415338" algn="l"/>
                <a:tab pos="8864600" algn="l"/>
                <a:tab pos="93138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algn="ctr" defTabSz="449263" eaLnBrk="0" fontAlgn="base" hangingPunct="0">
              <a:lnSpc>
                <a:spcPct val="117000"/>
              </a:lnSpc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GB" altLang="zh-CN" smtClean="0">
                <a:solidFill>
                  <a:srgbClr val="DC2300"/>
                </a:solidFill>
                <a:latin typeface="Bookman Old Style Italic" pitchFamily="32" charset="0"/>
              </a:rPr>
              <a:t>“TCP over IP”</a:t>
            </a:r>
          </a:p>
        </p:txBody>
      </p:sp>
    </p:spTree>
    <p:extLst>
      <p:ext uri="{BB962C8B-B14F-4D97-AF65-F5344CB8AC3E}">
        <p14:creationId xmlns:p14="http://schemas.microsoft.com/office/powerpoint/2010/main" val="12095032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F4A5A40A-3D42-4EDC-9C3E-B0ABCAD201C7}" type="slidenum">
              <a:rPr lang="en-GB" altLang="zh-CN" sz="1400">
                <a:solidFill>
                  <a:srgbClr val="000000"/>
                </a:solidFill>
              </a:rPr>
              <a:pPr/>
              <a:t>44</a:t>
            </a:fld>
            <a:endParaRPr lang="en-GB" altLang="zh-CN" sz="1400">
              <a:solidFill>
                <a:srgbClr val="000000"/>
              </a:solidFill>
            </a:endParaRPr>
          </a:p>
        </p:txBody>
      </p:sp>
      <p:sp>
        <p:nvSpPr>
          <p:cNvPr id="48131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188913"/>
            <a:ext cx="7772400" cy="1223962"/>
          </a:xfrm>
        </p:spPr>
        <p:txBody>
          <a:bodyPr lIns="0" tIns="0" rIns="0" bIns="0"/>
          <a:lstStyle/>
          <a:p>
            <a:pPr>
              <a:lnSpc>
                <a:spcPct val="117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zh-CN" u="none" smtClean="0"/>
              <a:t>1980s</a:t>
            </a: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4560888"/>
          </a:xfrm>
        </p:spPr>
        <p:txBody>
          <a:bodyPr lIns="0" tIns="0" rIns="0" bIns="0"/>
          <a:lstStyle/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200" smtClean="0"/>
              <a:t>Time of tremendous growth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200" smtClean="0"/>
              <a:t>Networks for linking universities together</a:t>
            </a:r>
          </a:p>
          <a:p>
            <a:pPr marL="728663" lvl="1" indent="-271463">
              <a:lnSpc>
                <a:spcPct val="117000"/>
              </a:lnSpc>
              <a:buClr>
                <a:srgbClr val="3333CC"/>
              </a:buClr>
              <a:buSzPct val="75000"/>
              <a:buFont typeface="ZapfDingbats" pitchFamily="80" charset="2"/>
              <a:buChar char="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200" smtClean="0"/>
              <a:t>BITNET – email and ftp (Northeast)</a:t>
            </a:r>
          </a:p>
          <a:p>
            <a:pPr marL="728663" lvl="1" indent="-271463">
              <a:lnSpc>
                <a:spcPct val="117000"/>
              </a:lnSpc>
              <a:buClr>
                <a:srgbClr val="3333CC"/>
              </a:buClr>
              <a:buSzPct val="75000"/>
              <a:buFont typeface="ZapfDingbats" pitchFamily="80" charset="2"/>
              <a:buChar char="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200" smtClean="0"/>
              <a:t>CSNET – linking universities without access to ARPANET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200" smtClean="0"/>
              <a:t>NSFNET: provide access to NSF supercomputing resources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200" smtClean="0"/>
              <a:t>1983: TCP/IP replaces NCP as universal host protocol on Jan 1.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200" smtClean="0"/>
              <a:t>By the end of the 80s, there were 100,000 hosts</a:t>
            </a:r>
          </a:p>
        </p:txBody>
      </p:sp>
    </p:spTree>
    <p:extLst>
      <p:ext uri="{BB962C8B-B14F-4D97-AF65-F5344CB8AC3E}">
        <p14:creationId xmlns:p14="http://schemas.microsoft.com/office/powerpoint/2010/main" val="34969728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1A8C4FB2-BC7D-4DA0-9A9C-1BED4FF8C188}" type="slidenum">
              <a:rPr lang="en-GB" altLang="zh-CN" sz="1400">
                <a:solidFill>
                  <a:srgbClr val="000000"/>
                </a:solidFill>
              </a:rPr>
              <a:pPr/>
              <a:t>45</a:t>
            </a:fld>
            <a:endParaRPr lang="en-GB" altLang="zh-CN" sz="1400">
              <a:solidFill>
                <a:srgbClr val="000000"/>
              </a:solidFill>
            </a:endParaRPr>
          </a:p>
        </p:txBody>
      </p:sp>
      <p:sp>
        <p:nvSpPr>
          <p:cNvPr id="50179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188913"/>
            <a:ext cx="7772400" cy="1223962"/>
          </a:xfrm>
        </p:spPr>
        <p:txBody>
          <a:bodyPr lIns="0" tIns="0" rIns="0" bIns="0"/>
          <a:lstStyle/>
          <a:p>
            <a:pPr>
              <a:lnSpc>
                <a:spcPct val="117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zh-CN" u="none" smtClean="0"/>
              <a:t>1990s...commercialization!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4975225"/>
          </a:xfrm>
        </p:spPr>
        <p:txBody>
          <a:bodyPr lIns="0" tIns="0" rIns="0" bIns="0"/>
          <a:lstStyle/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600" smtClean="0"/>
              <a:t>NSFNET began to serve as backbone, linking regional networks in US and networks abroad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75000"/>
              <a:buFont typeface="ZapfDingbats" pitchFamily="80" charset="2"/>
              <a:buChar char="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600" smtClean="0"/>
              <a:t>ARPANET was decommissioned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600" smtClean="0"/>
              <a:t>NSFNET was decommissioned in 1995, most Internet backbone traffic carried by commercial ISPs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600" smtClean="0"/>
              <a:t>Increased commercialization, advent of WWW, all lead to explosion of growth </a:t>
            </a:r>
          </a:p>
        </p:txBody>
      </p:sp>
    </p:spTree>
    <p:extLst>
      <p:ext uri="{BB962C8B-B14F-4D97-AF65-F5344CB8AC3E}">
        <p14:creationId xmlns:p14="http://schemas.microsoft.com/office/powerpoint/2010/main" val="27332034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FA8E10E7-6B7C-428C-8CFF-8811BEC0DFFA}" type="slidenum">
              <a:rPr lang="en-GB" altLang="zh-CN" sz="1400">
                <a:solidFill>
                  <a:srgbClr val="000000"/>
                </a:solidFill>
              </a:rPr>
              <a:pPr/>
              <a:t>46</a:t>
            </a:fld>
            <a:endParaRPr lang="en-GB" altLang="zh-CN" sz="1400">
              <a:solidFill>
                <a:srgbClr val="000000"/>
              </a:solidFill>
            </a:endParaRPr>
          </a:p>
        </p:txBody>
      </p:sp>
      <p:sp>
        <p:nvSpPr>
          <p:cNvPr id="52227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188913"/>
            <a:ext cx="7772400" cy="1223962"/>
          </a:xfrm>
        </p:spPr>
        <p:txBody>
          <a:bodyPr lIns="0" tIns="0" rIns="0" bIns="0"/>
          <a:lstStyle/>
          <a:p>
            <a:pPr>
              <a:lnSpc>
                <a:spcPct val="117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zh-CN" u="none" smtClean="0"/>
              <a:t>The Memex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9750" y="4859338"/>
            <a:ext cx="7772400" cy="1841500"/>
          </a:xfrm>
        </p:spPr>
        <p:txBody>
          <a:bodyPr lIns="0" tIns="0" rIns="0" bIns="0"/>
          <a:lstStyle/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1800" smtClean="0"/>
              <a:t>1945: Vannevar Bush's essay, “As We May Think”, envisaged the </a:t>
            </a:r>
            <a:r>
              <a:rPr lang="en-GB" altLang="zh-CN" sz="1800" smtClean="0">
                <a:solidFill>
                  <a:srgbClr val="DC2300"/>
                </a:solidFill>
              </a:rPr>
              <a:t>memex</a:t>
            </a:r>
            <a:r>
              <a:rPr lang="en-GB" altLang="zh-CN" sz="1800" smtClean="0"/>
              <a:t>, a device that was linked to books and films in the library</a:t>
            </a:r>
          </a:p>
          <a:p>
            <a:pPr marL="728663" lvl="1" indent="-271463">
              <a:lnSpc>
                <a:spcPct val="117000"/>
              </a:lnSpc>
              <a:buClr>
                <a:srgbClr val="3333CC"/>
              </a:buClr>
              <a:buSzPct val="75000"/>
              <a:buFont typeface="ZapfDingbats" pitchFamily="80" charset="2"/>
              <a:buChar char="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1800" smtClean="0"/>
              <a:t>Able to follow cross-references from one resource to another - </a:t>
            </a:r>
            <a:r>
              <a:rPr lang="en-GB" altLang="zh-CN" sz="1800" smtClean="0">
                <a:solidFill>
                  <a:srgbClr val="2D2DB9"/>
                </a:solidFill>
              </a:rPr>
              <a:t>hypertext</a:t>
            </a:r>
            <a:r>
              <a:rPr lang="en-GB" altLang="zh-CN" sz="1800" smtClean="0"/>
              <a:t>!</a:t>
            </a:r>
          </a:p>
        </p:txBody>
      </p:sp>
      <p:pic>
        <p:nvPicPr>
          <p:cNvPr id="5222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439863"/>
            <a:ext cx="5580063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3706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8A0F2-217C-4335-80C8-6EEDEA6B10AF}" type="slidenum">
              <a:rPr lang="en-US" altLang="zh-TW"/>
              <a:pPr/>
              <a:t>47</a:t>
            </a:fld>
            <a:endParaRPr lang="en-US" altLang="zh-TW"/>
          </a:p>
        </p:txBody>
      </p:sp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The Internet - 1987</a:t>
            </a:r>
          </a:p>
        </p:txBody>
      </p:sp>
      <p:pic>
        <p:nvPicPr>
          <p:cNvPr id="163843" name="Picture 3" descr="87_internet_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63" y="1905000"/>
            <a:ext cx="6102350" cy="461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36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2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2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02B0D-7A58-434E-A308-3FB8A2A4A4FA}" type="slidenum">
              <a:rPr lang="en-US" altLang="zh-TW"/>
              <a:pPr/>
              <a:t>48</a:t>
            </a:fld>
            <a:endParaRPr lang="en-US" altLang="zh-TW"/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The emergence of the Internet</a:t>
            </a:r>
          </a:p>
        </p:txBody>
      </p:sp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1906588" y="2133600"/>
            <a:ext cx="1800225" cy="9350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/>
              <a:t>Department of</a:t>
            </a:r>
          </a:p>
          <a:p>
            <a:pPr algn="ctr"/>
            <a:r>
              <a:rPr lang="en-US" altLang="zh-TW"/>
              <a:t> Defense</a:t>
            </a:r>
          </a:p>
          <a:p>
            <a:pPr algn="ctr"/>
            <a:r>
              <a:rPr lang="en-US" altLang="zh-TW"/>
              <a:t>(DoD)</a:t>
            </a:r>
          </a:p>
        </p:txBody>
      </p:sp>
      <p:sp>
        <p:nvSpPr>
          <p:cNvPr id="106501" name="Rectangle 5"/>
          <p:cNvSpPr>
            <a:spLocks noChangeArrowheads="1"/>
          </p:cNvSpPr>
          <p:nvPr/>
        </p:nvSpPr>
        <p:spPr bwMode="auto">
          <a:xfrm>
            <a:off x="3851275" y="2133600"/>
            <a:ext cx="1800225" cy="935038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/>
              <a:t>National Science</a:t>
            </a:r>
          </a:p>
          <a:p>
            <a:pPr algn="ctr"/>
            <a:r>
              <a:rPr lang="en-US" altLang="zh-TW"/>
              <a:t>Foundation</a:t>
            </a:r>
          </a:p>
          <a:p>
            <a:pPr algn="ctr"/>
            <a:r>
              <a:rPr lang="en-US" altLang="zh-TW"/>
              <a:t>NSF</a:t>
            </a:r>
          </a:p>
        </p:txBody>
      </p:sp>
      <p:sp>
        <p:nvSpPr>
          <p:cNvPr id="106502" name="Rectangle 6"/>
          <p:cNvSpPr>
            <a:spLocks noChangeArrowheads="1"/>
          </p:cNvSpPr>
          <p:nvPr/>
        </p:nvSpPr>
        <p:spPr bwMode="auto">
          <a:xfrm>
            <a:off x="5795963" y="2133600"/>
            <a:ext cx="1800225" cy="935038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/>
              <a:t>Other</a:t>
            </a:r>
          </a:p>
          <a:p>
            <a:pPr algn="ctr"/>
            <a:r>
              <a:rPr lang="en-US" altLang="zh-TW"/>
              <a:t>Funding</a:t>
            </a:r>
          </a:p>
        </p:txBody>
      </p:sp>
      <p:sp>
        <p:nvSpPr>
          <p:cNvPr id="106506" name="Oval 10"/>
          <p:cNvSpPr>
            <a:spLocks noChangeArrowheads="1"/>
          </p:cNvSpPr>
          <p:nvPr/>
        </p:nvSpPr>
        <p:spPr bwMode="auto">
          <a:xfrm>
            <a:off x="2339975" y="3716338"/>
            <a:ext cx="1008063" cy="6492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/>
              <a:t>ARPANET</a:t>
            </a:r>
          </a:p>
        </p:txBody>
      </p:sp>
      <p:sp>
        <p:nvSpPr>
          <p:cNvPr id="106509" name="Oval 13"/>
          <p:cNvSpPr>
            <a:spLocks noChangeArrowheads="1"/>
          </p:cNvSpPr>
          <p:nvPr/>
        </p:nvSpPr>
        <p:spPr bwMode="auto">
          <a:xfrm>
            <a:off x="1908175" y="5013325"/>
            <a:ext cx="1008063" cy="6492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/>
              <a:t>MilNET</a:t>
            </a:r>
          </a:p>
        </p:txBody>
      </p:sp>
      <p:sp>
        <p:nvSpPr>
          <p:cNvPr id="106510" name="Oval 14"/>
          <p:cNvSpPr>
            <a:spLocks noChangeArrowheads="1"/>
          </p:cNvSpPr>
          <p:nvPr/>
        </p:nvSpPr>
        <p:spPr bwMode="auto">
          <a:xfrm>
            <a:off x="5148263" y="4292600"/>
            <a:ext cx="1008062" cy="6492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/>
              <a:t>NSFNET</a:t>
            </a:r>
          </a:p>
        </p:txBody>
      </p:sp>
      <p:sp>
        <p:nvSpPr>
          <p:cNvPr id="106511" name="Oval 15"/>
          <p:cNvSpPr>
            <a:spLocks noChangeArrowheads="1"/>
          </p:cNvSpPr>
          <p:nvPr/>
        </p:nvSpPr>
        <p:spPr bwMode="auto">
          <a:xfrm>
            <a:off x="4140200" y="3429000"/>
            <a:ext cx="1008063" cy="6492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/>
              <a:t>CSNET</a:t>
            </a:r>
          </a:p>
        </p:txBody>
      </p:sp>
      <p:sp>
        <p:nvSpPr>
          <p:cNvPr id="106512" name="Oval 16"/>
          <p:cNvSpPr>
            <a:spLocks noChangeArrowheads="1"/>
          </p:cNvSpPr>
          <p:nvPr/>
        </p:nvSpPr>
        <p:spPr bwMode="auto">
          <a:xfrm>
            <a:off x="6516688" y="3429000"/>
            <a:ext cx="1008062" cy="6492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/>
              <a:t>BITNET</a:t>
            </a:r>
          </a:p>
        </p:txBody>
      </p:sp>
      <p:sp>
        <p:nvSpPr>
          <p:cNvPr id="106513" name="Oval 17"/>
          <p:cNvSpPr>
            <a:spLocks noChangeArrowheads="1"/>
          </p:cNvSpPr>
          <p:nvPr/>
        </p:nvSpPr>
        <p:spPr bwMode="auto">
          <a:xfrm>
            <a:off x="7164388" y="4437063"/>
            <a:ext cx="1008062" cy="6492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/>
              <a:t>JANET</a:t>
            </a:r>
          </a:p>
        </p:txBody>
      </p:sp>
      <p:sp>
        <p:nvSpPr>
          <p:cNvPr id="106514" name="Oval 18"/>
          <p:cNvSpPr>
            <a:spLocks noChangeArrowheads="1"/>
          </p:cNvSpPr>
          <p:nvPr/>
        </p:nvSpPr>
        <p:spPr bwMode="auto">
          <a:xfrm>
            <a:off x="6227763" y="5373688"/>
            <a:ext cx="1008062" cy="6492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/>
              <a:t>ALOHANET</a:t>
            </a:r>
          </a:p>
        </p:txBody>
      </p:sp>
      <p:sp>
        <p:nvSpPr>
          <p:cNvPr id="106515" name="AutoShape 19"/>
          <p:cNvSpPr>
            <a:spLocks noChangeArrowheads="1"/>
          </p:cNvSpPr>
          <p:nvPr/>
        </p:nvSpPr>
        <p:spPr bwMode="auto">
          <a:xfrm>
            <a:off x="3492500" y="5157788"/>
            <a:ext cx="2232025" cy="1295400"/>
          </a:xfrm>
          <a:prstGeom prst="irregularSeal2">
            <a:avLst/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/>
              <a:t>Internet</a:t>
            </a:r>
          </a:p>
        </p:txBody>
      </p:sp>
      <p:sp>
        <p:nvSpPr>
          <p:cNvPr id="106517" name="Line 21"/>
          <p:cNvSpPr>
            <a:spLocks noChangeShapeType="1"/>
          </p:cNvSpPr>
          <p:nvPr/>
        </p:nvSpPr>
        <p:spPr bwMode="auto">
          <a:xfrm>
            <a:off x="2987675" y="5373688"/>
            <a:ext cx="647700" cy="360362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518" name="Line 22"/>
          <p:cNvSpPr>
            <a:spLocks noChangeShapeType="1"/>
          </p:cNvSpPr>
          <p:nvPr/>
        </p:nvSpPr>
        <p:spPr bwMode="auto">
          <a:xfrm>
            <a:off x="3132138" y="4365625"/>
            <a:ext cx="863600" cy="1008063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519" name="Line 23"/>
          <p:cNvSpPr>
            <a:spLocks noChangeShapeType="1"/>
          </p:cNvSpPr>
          <p:nvPr/>
        </p:nvSpPr>
        <p:spPr bwMode="auto">
          <a:xfrm>
            <a:off x="4932363" y="4076700"/>
            <a:ext cx="360362" cy="288925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520" name="Line 24"/>
          <p:cNvSpPr>
            <a:spLocks noChangeShapeType="1"/>
          </p:cNvSpPr>
          <p:nvPr/>
        </p:nvSpPr>
        <p:spPr bwMode="auto">
          <a:xfrm flipH="1">
            <a:off x="6011863" y="4005263"/>
            <a:ext cx="647700" cy="360362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521" name="Line 25"/>
          <p:cNvSpPr>
            <a:spLocks noChangeShapeType="1"/>
          </p:cNvSpPr>
          <p:nvPr/>
        </p:nvSpPr>
        <p:spPr bwMode="auto">
          <a:xfrm>
            <a:off x="7235825" y="4076700"/>
            <a:ext cx="215900" cy="360363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522" name="Line 26"/>
          <p:cNvSpPr>
            <a:spLocks noChangeShapeType="1"/>
          </p:cNvSpPr>
          <p:nvPr/>
        </p:nvSpPr>
        <p:spPr bwMode="auto">
          <a:xfrm flipH="1">
            <a:off x="5435600" y="5013325"/>
            <a:ext cx="1873250" cy="43180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523" name="Line 27"/>
          <p:cNvSpPr>
            <a:spLocks noChangeShapeType="1"/>
          </p:cNvSpPr>
          <p:nvPr/>
        </p:nvSpPr>
        <p:spPr bwMode="auto">
          <a:xfrm>
            <a:off x="4572000" y="4221163"/>
            <a:ext cx="0" cy="1008062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524" name="Line 28"/>
          <p:cNvSpPr>
            <a:spLocks noChangeShapeType="1"/>
          </p:cNvSpPr>
          <p:nvPr/>
        </p:nvSpPr>
        <p:spPr bwMode="auto">
          <a:xfrm flipH="1">
            <a:off x="5003800" y="4941888"/>
            <a:ext cx="288925" cy="358775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525" name="Line 29"/>
          <p:cNvSpPr>
            <a:spLocks noChangeShapeType="1"/>
          </p:cNvSpPr>
          <p:nvPr/>
        </p:nvSpPr>
        <p:spPr bwMode="auto">
          <a:xfrm flipH="1">
            <a:off x="5435600" y="5876925"/>
            <a:ext cx="792163" cy="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18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4975-C424-40F5-9A60-E3CCC21ABC34}" type="slidenum">
              <a:rPr lang="en-US" altLang="zh-TW"/>
              <a:pPr/>
              <a:t>49</a:t>
            </a:fld>
            <a:endParaRPr lang="en-US" altLang="zh-TW"/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father of the Internet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zh-TW" sz="2800"/>
              <a:t>Vint Cerf defines the network protocol and breaks the independent self-contained networks, forms TCP/IP which becomes the standard</a:t>
            </a:r>
          </a:p>
        </p:txBody>
      </p:sp>
      <p:pic>
        <p:nvPicPr>
          <p:cNvPr id="126980" name="Picture 4" descr="cerf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14900" y="2636838"/>
            <a:ext cx="4049713" cy="34893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91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425D9-ED60-4210-9147-605D3CD3C015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zh-TW"/>
              <a:t>Who are they?</a:t>
            </a:r>
          </a:p>
        </p:txBody>
      </p:sp>
      <p:pic>
        <p:nvPicPr>
          <p:cNvPr id="119812" name="Picture 4" descr="cailliau"/>
          <p:cNvPicPr>
            <a:picLocks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395023">
            <a:off x="2438400" y="3230563"/>
            <a:ext cx="966788" cy="1336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9814" name="Picture 6" descr="andreessen"/>
          <p:cNvPicPr>
            <a:picLocks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555760">
            <a:off x="6948488" y="2205038"/>
            <a:ext cx="1714500" cy="1981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9816" name="Picture 8" descr="Roberts"/>
          <p:cNvPicPr>
            <a:picLocks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64163" y="2933700"/>
            <a:ext cx="858837" cy="1238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9818" name="Picture 10" descr="tim"/>
          <p:cNvPicPr>
            <a:picLocks noChangeAspect="1" noChangeArrowheads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2397125"/>
            <a:ext cx="874713" cy="12303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9820" name="Picture 12" descr="bobsc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076700"/>
            <a:ext cx="177165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821" name="Picture 13" descr="Bar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563" y="1916113"/>
            <a:ext cx="1190625" cy="143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822" name="Picture 14" descr="cer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3860800"/>
            <a:ext cx="2741612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823" name="Picture 15" descr="engelbar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14800"/>
            <a:ext cx="1373188" cy="198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2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A4A8-A2BD-4174-945D-AA372155FBCA}" type="slidenum">
              <a:rPr lang="en-US" altLang="zh-TW"/>
              <a:pPr/>
              <a:t>50</a:t>
            </a:fld>
            <a:endParaRPr lang="en-US" altLang="zh-TW"/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Networking Technology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zh-TW" sz="2800"/>
              <a:t>Local Area Network (LAN)s are very popular in 1980s, especially in Universities.</a:t>
            </a:r>
          </a:p>
          <a:p>
            <a:r>
              <a:rPr lang="en-US" altLang="zh-TW" sz="2800"/>
              <a:t>Many workstations were connected by Ethernet which was invented by Bob Metcalfe</a:t>
            </a:r>
          </a:p>
          <a:p>
            <a:endParaRPr lang="en-US" altLang="zh-TW" sz="2800"/>
          </a:p>
        </p:txBody>
      </p:sp>
      <p:pic>
        <p:nvPicPr>
          <p:cNvPr id="134148" name="Picture 4" descr="bobscan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18100" y="1989138"/>
            <a:ext cx="3541713" cy="4535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148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D615-F6FF-4C03-A299-72A53445C59C}" type="slidenum">
              <a:rPr lang="en-US" altLang="zh-TW"/>
              <a:pPr/>
              <a:t>51</a:t>
            </a:fld>
            <a:endParaRPr lang="en-US" altLang="zh-TW"/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Who creates Mouse?</a:t>
            </a:r>
          </a:p>
        </p:txBody>
      </p:sp>
      <p:pic>
        <p:nvPicPr>
          <p:cNvPr id="136199" name="Picture 7" descr="engelbart"/>
          <p:cNvPicPr>
            <a:picLocks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78513" y="2054225"/>
            <a:ext cx="2995612" cy="43275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6198" name="Rectangle 6"/>
          <p:cNvSpPr>
            <a:spLocks noChangeArrowheads="1"/>
          </p:cNvSpPr>
          <p:nvPr/>
        </p:nvSpPr>
        <p:spPr bwMode="auto">
          <a:xfrm>
            <a:off x="1066800" y="1981200"/>
            <a:ext cx="4800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新細明體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新細明體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新細明體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新細明體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新細明體" pitchFamily="18" charset="-120"/>
              </a:defRPr>
            </a:lvl9pPr>
          </a:lstStyle>
          <a:p>
            <a:r>
              <a:rPr lang="en-US" altLang="zh-TW"/>
              <a:t>Can you surf without the use of mouse?</a:t>
            </a:r>
          </a:p>
          <a:p>
            <a:r>
              <a:rPr lang="en-US" altLang="zh-TW"/>
              <a:t>We should thank Douglas Englebart for his invention.</a:t>
            </a:r>
          </a:p>
          <a:p>
            <a:endParaRPr lang="en-US" altLang="zh-TW"/>
          </a:p>
        </p:txBody>
      </p:sp>
      <p:pic>
        <p:nvPicPr>
          <p:cNvPr id="136201" name="Picture 9" descr="mouse"/>
          <p:cNvPicPr>
            <a:picLocks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27313" y="4506913"/>
            <a:ext cx="1714500" cy="1873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1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2261-94BB-4BAD-87E9-981FDB31DADA}" type="slidenum">
              <a:rPr lang="en-US" altLang="zh-TW"/>
              <a:pPr/>
              <a:t>52</a:t>
            </a:fld>
            <a:endParaRPr lang="en-US" altLang="zh-TW"/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Invention of WWW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1981200"/>
            <a:ext cx="4584700" cy="4495800"/>
          </a:xfrm>
        </p:spPr>
        <p:txBody>
          <a:bodyPr/>
          <a:lstStyle/>
          <a:p>
            <a:r>
              <a:rPr lang="en-US" altLang="zh-TW" sz="2800"/>
              <a:t>The World Wide Web (WWW) was created by Tim Berners-Lee at European Laboratory for Particle Physics (</a:t>
            </a:r>
            <a:r>
              <a:rPr lang="en-US" altLang="zh-TW" sz="2800">
                <a:hlinkClick r:id="rId2"/>
              </a:rPr>
              <a:t>CERN</a:t>
            </a:r>
            <a:r>
              <a:rPr lang="en-US" altLang="zh-TW" sz="2800"/>
              <a:t>) in 1991</a:t>
            </a:r>
          </a:p>
          <a:p>
            <a:r>
              <a:rPr lang="en-US" altLang="zh-TW" sz="2800"/>
              <a:t>Together with Robert Cailliau wrote the first WWW client and server</a:t>
            </a:r>
          </a:p>
        </p:txBody>
      </p:sp>
      <p:pic>
        <p:nvPicPr>
          <p:cNvPr id="107526" name="Picture 6" descr="cailliau"/>
          <p:cNvPicPr>
            <a:picLocks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69100" y="4508500"/>
            <a:ext cx="1592263" cy="2016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7528" name="Picture 8" descr="TimBer-L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1828800"/>
            <a:ext cx="30861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8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1F7047FE-0DB3-4C8F-977C-627F5042F282}" type="slidenum">
              <a:rPr lang="en-GB" altLang="zh-CN" sz="1400">
                <a:solidFill>
                  <a:srgbClr val="000000"/>
                </a:solidFill>
              </a:rPr>
              <a:pPr/>
              <a:t>53</a:t>
            </a:fld>
            <a:endParaRPr lang="en-GB" altLang="zh-CN" sz="1400">
              <a:solidFill>
                <a:srgbClr val="000000"/>
              </a:solidFill>
            </a:endParaRPr>
          </a:p>
        </p:txBody>
      </p:sp>
      <p:sp>
        <p:nvSpPr>
          <p:cNvPr id="54275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-39688"/>
            <a:ext cx="7769225" cy="1673226"/>
          </a:xfrm>
        </p:spPr>
        <p:txBody>
          <a:bodyPr lIns="0" tIns="0" rIns="0" bIns="0"/>
          <a:lstStyle/>
          <a:p>
            <a:pPr>
              <a:lnSpc>
                <a:spcPct val="117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zh-CN" u="none" dirty="0" smtClean="0"/>
              <a:t>The World Wide Web</a:t>
            </a:r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69225" cy="1460500"/>
          </a:xfrm>
        </p:spPr>
        <p:txBody>
          <a:bodyPr lIns="0" tIns="0" rIns="0" bIns="0"/>
          <a:lstStyle/>
          <a:p>
            <a:pPr marL="328613" indent="-328613">
              <a:lnSpc>
                <a:spcPct val="13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1800" dirty="0" smtClean="0"/>
              <a:t>Tim Berners-Lee marries hypertext to the Internet, and invents the WWW (1991)</a:t>
            </a:r>
          </a:p>
          <a:p>
            <a:pPr marL="728663" lvl="1" indent="-271463">
              <a:lnSpc>
                <a:spcPct val="137000"/>
              </a:lnSpc>
              <a:buClr>
                <a:srgbClr val="3333CC"/>
              </a:buClr>
              <a:buSzPct val="75000"/>
              <a:buFont typeface="ZapfDingbats" pitchFamily="80" charset="2"/>
              <a:buChar char="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1800" dirty="0" smtClean="0"/>
              <a:t>HTTP protocol, web browser, web server, </a:t>
            </a:r>
            <a:r>
              <a:rPr lang="en-GB" altLang="zh-CN" sz="1800" dirty="0" smtClean="0">
                <a:solidFill>
                  <a:schemeClr val="tx1"/>
                </a:solidFill>
              </a:rPr>
              <a:t>web page</a:t>
            </a:r>
            <a:endParaRPr lang="en-GB" altLang="zh-CN" sz="1800" dirty="0" smtClean="0">
              <a:solidFill>
                <a:schemeClr val="tx1"/>
              </a:solidFill>
              <a:hlinkClick r:id="rId3"/>
            </a:endParaRPr>
          </a:p>
        </p:txBody>
      </p:sp>
      <p:pic>
        <p:nvPicPr>
          <p:cNvPr id="5427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879725"/>
            <a:ext cx="4679950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4278" name="Text Box 4"/>
          <p:cNvSpPr txBox="1">
            <a:spLocks noChangeArrowheads="1"/>
          </p:cNvSpPr>
          <p:nvPr/>
        </p:nvSpPr>
        <p:spPr bwMode="auto">
          <a:xfrm>
            <a:off x="179388" y="6480175"/>
            <a:ext cx="6119812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GB" altLang="zh-CN" sz="1000" smtClean="0">
                <a:solidFill>
                  <a:srgbClr val="000000"/>
                </a:solidFill>
              </a:rPr>
              <a:t>Image Source:</a:t>
            </a:r>
            <a:r>
              <a:rPr lang="en-GB" altLang="zh-CN" sz="1000" smtClean="0">
                <a:solidFill>
                  <a:srgbClr val="CCCCFF"/>
                </a:solidFill>
                <a:hlinkClick r:id="rId5"/>
              </a:rPr>
              <a:t>http://www.w3.org/History/1994/WWW/Journals/CACM/screensnap2_24c.gif</a:t>
            </a:r>
          </a:p>
          <a:p>
            <a:pPr defTabSz="449263" eaLnBrk="0" fontAlgn="base" hangingPunct="0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GB" altLang="zh-CN" sz="1000" smtClean="0">
                <a:solidFill>
                  <a:srgbClr val="000000"/>
                </a:solidFill>
              </a:rPr>
              <a:t>Image Source:</a:t>
            </a:r>
            <a:r>
              <a:rPr lang="en-GB" altLang="zh-CN" sz="1000" smtClean="0">
                <a:solidFill>
                  <a:srgbClr val="CCCCFF"/>
                </a:solidFill>
                <a:hlinkClick r:id="rId6"/>
              </a:rPr>
              <a:t>http://info.cern.ch/</a:t>
            </a:r>
          </a:p>
        </p:txBody>
      </p:sp>
      <p:pic>
        <p:nvPicPr>
          <p:cNvPr id="5427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50" y="2879725"/>
            <a:ext cx="3175000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4280" name="Text Box 6"/>
          <p:cNvSpPr txBox="1">
            <a:spLocks noChangeArrowheads="1"/>
          </p:cNvSpPr>
          <p:nvPr/>
        </p:nvSpPr>
        <p:spPr bwMode="auto">
          <a:xfrm>
            <a:off x="5759450" y="5040313"/>
            <a:ext cx="3240088" cy="149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algn="just" defTabSz="449263" eaLnBrk="0" fontAlgn="base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GB" altLang="zh-CN" sz="1500" smtClean="0">
                <a:solidFill>
                  <a:srgbClr val="000000"/>
                </a:solidFill>
                <a:latin typeface="Bookman Old Style" charset="0"/>
              </a:rPr>
              <a:t>The historic NeXT computer used by Tim Berners-Lee in 1990, on display in the Microcosm exhibition at CERN. It was the first web server, hypermedia browser and web editor.</a:t>
            </a:r>
          </a:p>
        </p:txBody>
      </p:sp>
    </p:spTree>
    <p:extLst>
      <p:ext uri="{BB962C8B-B14F-4D97-AF65-F5344CB8AC3E}">
        <p14:creationId xmlns:p14="http://schemas.microsoft.com/office/powerpoint/2010/main" val="14991423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082DD-F5A2-4D03-BA16-76DFF07CFA1F}" type="slidenum">
              <a:rPr lang="en-US" altLang="zh-TW"/>
              <a:pPr/>
              <a:t>54</a:t>
            </a:fld>
            <a:endParaRPr lang="en-US" altLang="zh-TW"/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Browser evolution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1981200"/>
            <a:ext cx="5521325" cy="4184650"/>
          </a:xfrm>
        </p:spPr>
        <p:txBody>
          <a:bodyPr/>
          <a:lstStyle/>
          <a:p>
            <a:r>
              <a:rPr lang="en-US" altLang="zh-TW" sz="2400"/>
              <a:t>Mosaic takes the Internet, 1993</a:t>
            </a:r>
          </a:p>
          <a:p>
            <a:pPr lvl="1"/>
            <a:r>
              <a:rPr lang="en-US" altLang="zh-TW" sz="2000"/>
              <a:t>A graphical WEB browser, WWW client which was released by Marc Andreesen at NCSA (National Center for Supercomputing Applications) in the University of Illinois in Urbana-Champaign (UIUC)</a:t>
            </a:r>
          </a:p>
          <a:p>
            <a:r>
              <a:rPr lang="en-US" altLang="zh-TW" sz="2400"/>
              <a:t>Netscape, 1994</a:t>
            </a:r>
          </a:p>
          <a:p>
            <a:pPr lvl="1"/>
            <a:r>
              <a:rPr lang="en-US" altLang="zh-TW" sz="2000"/>
              <a:t>Marc Andreessen and Jim Clark</a:t>
            </a:r>
          </a:p>
          <a:p>
            <a:pPr lvl="1"/>
            <a:r>
              <a:rPr lang="en-US" altLang="zh-TW" sz="2000"/>
              <a:t>1996, 75% uses Netscape</a:t>
            </a:r>
          </a:p>
          <a:p>
            <a:pPr lvl="1"/>
            <a:r>
              <a:rPr lang="en-US" altLang="zh-TW" sz="2000"/>
              <a:t>It was bought by America Online in 1999 (10 Billion in stock)</a:t>
            </a:r>
          </a:p>
          <a:p>
            <a:pPr lvl="1"/>
            <a:endParaRPr lang="en-US" altLang="zh-TW" sz="2000"/>
          </a:p>
          <a:p>
            <a:pPr lvl="1"/>
            <a:endParaRPr lang="en-US" altLang="zh-TW" sz="2000"/>
          </a:p>
        </p:txBody>
      </p:sp>
      <p:pic>
        <p:nvPicPr>
          <p:cNvPr id="110596" name="Picture 4" descr="andreessen"/>
          <p:cNvPicPr>
            <a:picLocks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89725" y="3429000"/>
            <a:ext cx="2117725" cy="2447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0598" name="Picture 6" descr="mosaic"/>
          <p:cNvPicPr>
            <a:picLocks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5600" y="2133600"/>
            <a:ext cx="2133600" cy="9953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002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0FA77-69D7-4F43-AF79-95746295F01C}" type="slidenum">
              <a:rPr lang="en-US" altLang="zh-TW"/>
              <a:pPr/>
              <a:t>55</a:t>
            </a:fld>
            <a:endParaRPr lang="en-US" altLang="zh-TW"/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Billionaire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Jerry Yang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1981200"/>
            <a:ext cx="4297363" cy="4495800"/>
          </a:xfrm>
        </p:spPr>
        <p:txBody>
          <a:bodyPr/>
          <a:lstStyle/>
          <a:p>
            <a:r>
              <a:rPr lang="en-US" altLang="zh-TW" sz="2800"/>
              <a:t>David Filo &amp; Jerry Yang started Yahoo when they were doing their PhD studies at Stanford University in 1994</a:t>
            </a:r>
          </a:p>
          <a:p>
            <a:r>
              <a:rPr lang="en-US" altLang="zh-TW" sz="2800"/>
              <a:t>Yahoo is one of the famous search engine on the NET.</a:t>
            </a:r>
          </a:p>
        </p:txBody>
      </p:sp>
      <p:pic>
        <p:nvPicPr>
          <p:cNvPr id="131076" name="Picture 4" descr="jerrysmall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8625" y="2565400"/>
            <a:ext cx="3228975" cy="31892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000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099B3-13C6-4B09-9CAB-1B9F65334F30}" type="slidenum">
              <a:rPr lang="en-US" altLang="zh-TW"/>
              <a:pPr/>
              <a:t>56</a:t>
            </a:fld>
            <a:endParaRPr lang="en-US" altLang="zh-TW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Internet Worm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800"/>
              <a:t>In 1988, Robert Morris, graduate student in Computer Science at Cornell, wrote an experimental, self-replicating, self-propagating program </a:t>
            </a:r>
            <a:r>
              <a:rPr lang="en-US" altLang="zh-TW" sz="2800">
                <a:latin typeface="Arial"/>
              </a:rPr>
              <a:t>“</a:t>
            </a:r>
            <a:r>
              <a:rPr lang="en-US" altLang="zh-TW" sz="2800"/>
              <a:t>a worm</a:t>
            </a:r>
            <a:r>
              <a:rPr lang="en-US" altLang="zh-TW" sz="2800">
                <a:latin typeface="Arial"/>
              </a:rPr>
              <a:t>”</a:t>
            </a:r>
            <a:endParaRPr lang="en-US" altLang="zh-TW" sz="2800"/>
          </a:p>
          <a:p>
            <a:r>
              <a:rPr lang="en-US" altLang="zh-TW" sz="2800"/>
              <a:t>Distribute itself to over 6,000 of the 60,000 computers that were on the Internet at that time.</a:t>
            </a:r>
          </a:p>
          <a:p>
            <a:r>
              <a:rPr lang="en-US" altLang="zh-TW" sz="2800">
                <a:solidFill>
                  <a:srgbClr val="FF5050"/>
                </a:solidFill>
              </a:rPr>
              <a:t>He was sentenced to 3 years of probation, 400 hours of community, a fine of $10,050.</a:t>
            </a:r>
          </a:p>
        </p:txBody>
      </p:sp>
    </p:spTree>
    <p:extLst>
      <p:ext uri="{BB962C8B-B14F-4D97-AF65-F5344CB8AC3E}">
        <p14:creationId xmlns:p14="http://schemas.microsoft.com/office/powerpoint/2010/main" val="26090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1817-3709-42C8-9BA4-51D4711BD33F}" type="slidenum">
              <a:rPr lang="en-US" altLang="zh-TW"/>
              <a:pPr/>
              <a:t>57</a:t>
            </a:fld>
            <a:endParaRPr lang="en-US" altLang="zh-TW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Recent Threats</a:t>
            </a:r>
          </a:p>
        </p:txBody>
      </p:sp>
      <p:pic>
        <p:nvPicPr>
          <p:cNvPr id="1853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452563"/>
            <a:ext cx="7469187" cy="540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122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B8A06-592E-4C20-B05B-6A8F47BE9AD0}" type="slidenum">
              <a:rPr lang="en-US" altLang="zh-TW"/>
              <a:pPr/>
              <a:t>58</a:t>
            </a:fld>
            <a:endParaRPr lang="en-US" altLang="zh-TW"/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Growth of the Internet Hosts</a:t>
            </a:r>
          </a:p>
        </p:txBody>
      </p:sp>
      <p:pic>
        <p:nvPicPr>
          <p:cNvPr id="144388" name="Picture 4" descr="Count_Host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550" y="1916113"/>
            <a:ext cx="7958138" cy="46609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056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B893C-6789-4060-AD90-5B0FDD2F6E38}" type="slidenum">
              <a:rPr lang="en-US" altLang="zh-TW"/>
              <a:pPr/>
              <a:t>59</a:t>
            </a:fld>
            <a:endParaRPr lang="en-US" altLang="zh-TW"/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Some Statistics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At January 2000, there are 72,398,092 hosts connecting to the Internet.</a:t>
            </a:r>
          </a:p>
          <a:p>
            <a:r>
              <a:rPr lang="en-US" altLang="zh-TW"/>
              <a:t>At June 2000, there are 17,119,262 web servers.</a:t>
            </a:r>
          </a:p>
          <a:p>
            <a:r>
              <a:rPr lang="en-US" altLang="zh-TW"/>
              <a:t>At July 1997, there are 1,301,000 domains.</a:t>
            </a:r>
          </a:p>
          <a:p>
            <a:r>
              <a:rPr lang="en-US" altLang="zh-TW"/>
              <a:t>At July 1997, there are 171 countries connecting to the Internet.</a:t>
            </a:r>
          </a:p>
        </p:txBody>
      </p:sp>
    </p:spTree>
    <p:extLst>
      <p:ext uri="{BB962C8B-B14F-4D97-AF65-F5344CB8AC3E}">
        <p14:creationId xmlns:p14="http://schemas.microsoft.com/office/powerpoint/2010/main" val="34388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801C-64CD-4D7A-9A8B-112013C9CDC8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Outline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>
                <a:solidFill>
                  <a:srgbClr val="FFFF00"/>
                </a:solidFill>
              </a:rPr>
              <a:t>The Birth of Internet</a:t>
            </a:r>
          </a:p>
          <a:p>
            <a:pPr>
              <a:lnSpc>
                <a:spcPct val="90000"/>
              </a:lnSpc>
            </a:pPr>
            <a:r>
              <a:rPr lang="en-US" altLang="zh-CN">
                <a:solidFill>
                  <a:srgbClr val="FF9900"/>
                </a:solidFill>
              </a:rPr>
              <a:t>Internet Pioneers</a:t>
            </a:r>
          </a:p>
          <a:p>
            <a:pPr>
              <a:lnSpc>
                <a:spcPct val="90000"/>
              </a:lnSpc>
            </a:pPr>
            <a:r>
              <a:rPr lang="en-US" altLang="zh-CN">
                <a:solidFill>
                  <a:srgbClr val="FF5050"/>
                </a:solidFill>
              </a:rPr>
              <a:t>ARPA &amp; ARPANET</a:t>
            </a:r>
          </a:p>
          <a:p>
            <a:pPr>
              <a:lnSpc>
                <a:spcPct val="90000"/>
              </a:lnSpc>
            </a:pPr>
            <a:r>
              <a:rPr lang="en-US" altLang="zh-CN">
                <a:solidFill>
                  <a:srgbClr val="00FF00"/>
                </a:solidFill>
              </a:rPr>
              <a:t>Switching Network</a:t>
            </a:r>
          </a:p>
          <a:p>
            <a:pPr>
              <a:lnSpc>
                <a:spcPct val="90000"/>
              </a:lnSpc>
            </a:pPr>
            <a:r>
              <a:rPr lang="en-US" altLang="zh-CN">
                <a:solidFill>
                  <a:schemeClr val="folHlink"/>
                </a:solidFill>
              </a:rPr>
              <a:t>Growth of the Internet</a:t>
            </a:r>
          </a:p>
          <a:p>
            <a:pPr>
              <a:lnSpc>
                <a:spcPct val="90000"/>
              </a:lnSpc>
            </a:pPr>
            <a:r>
              <a:rPr lang="en-US" altLang="zh-CN">
                <a:solidFill>
                  <a:schemeClr val="accent1"/>
                </a:solidFill>
              </a:rPr>
              <a:t>Who governs the Internet</a:t>
            </a:r>
          </a:p>
          <a:p>
            <a:pPr>
              <a:lnSpc>
                <a:spcPct val="90000"/>
              </a:lnSpc>
            </a:pPr>
            <a:r>
              <a:rPr lang="en-US" altLang="zh-CN">
                <a:solidFill>
                  <a:schemeClr val="accent2"/>
                </a:solidFill>
              </a:rPr>
              <a:t>The development in China</a:t>
            </a:r>
          </a:p>
          <a:p>
            <a:pPr>
              <a:lnSpc>
                <a:spcPct val="90000"/>
              </a:lnSpc>
            </a:pPr>
            <a:r>
              <a:rPr lang="en-US" altLang="zh-CN">
                <a:solidFill>
                  <a:srgbClr val="FF66CC"/>
                </a:solidFill>
              </a:rPr>
              <a:t>The Future Prospects</a:t>
            </a:r>
          </a:p>
        </p:txBody>
      </p:sp>
      <p:pic>
        <p:nvPicPr>
          <p:cNvPr id="180231" name="Picture 7" descr="Emeagwali's &#10;parallel data 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2400"/>
            <a:ext cx="3124200" cy="15621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879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2281C-1816-41A1-985E-F7F18342AB38}" type="slidenum">
              <a:rPr lang="en-US" altLang="zh-TW"/>
              <a:pPr/>
              <a:t>60</a:t>
            </a:fld>
            <a:endParaRPr lang="en-US" altLang="zh-TW"/>
          </a:p>
        </p:txBody>
      </p:sp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Interesting Facts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25,000 new users daily</a:t>
            </a:r>
          </a:p>
          <a:p>
            <a:r>
              <a:rPr lang="en-US" altLang="zh-CN"/>
              <a:t>325 million users (October 2000)</a:t>
            </a:r>
          </a:p>
          <a:p>
            <a:r>
              <a:rPr lang="en-US" altLang="zh-CN"/>
              <a:t>50% of users are female</a:t>
            </a:r>
          </a:p>
          <a:p>
            <a:r>
              <a:rPr lang="en-US" altLang="zh-CN"/>
              <a:t>73 million hosts (October 2000)</a:t>
            </a:r>
          </a:p>
          <a:p>
            <a:r>
              <a:rPr lang="en-US" altLang="zh-CN"/>
              <a:t>200+ countries connected</a:t>
            </a:r>
          </a:p>
          <a:p>
            <a:r>
              <a:rPr lang="en-US" altLang="zh-CN"/>
              <a:t>World Wide Web sites double every two months</a:t>
            </a:r>
          </a:p>
        </p:txBody>
      </p:sp>
    </p:spTree>
    <p:extLst>
      <p:ext uri="{BB962C8B-B14F-4D97-AF65-F5344CB8AC3E}">
        <p14:creationId xmlns:p14="http://schemas.microsoft.com/office/powerpoint/2010/main" val="276402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62BF5-C0C6-4450-89CC-C98AA0318D8F}" type="slidenum">
              <a:rPr lang="en-US" altLang="zh-TW"/>
              <a:pPr/>
              <a:t>61</a:t>
            </a:fld>
            <a:endParaRPr lang="en-US" altLang="zh-TW"/>
          </a:p>
        </p:txBody>
      </p:sp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Internet History</a:t>
            </a:r>
          </a:p>
        </p:txBody>
      </p:sp>
      <p:sp>
        <p:nvSpPr>
          <p:cNvPr id="172036" name="Rectangle 4" descr="timeline"/>
          <p:cNvSpPr>
            <a:spLocks noChangeAspect="1" noChangeArrowheads="1"/>
          </p:cNvSpPr>
          <p:nvPr/>
        </p:nvSpPr>
        <p:spPr bwMode="auto">
          <a:xfrm>
            <a:off x="2438400" y="1846263"/>
            <a:ext cx="5119688" cy="4630737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57150" cmpd="thickThin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38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82518656-31C1-4404-A548-5B52B80249C9}" type="slidenum">
              <a:rPr lang="en-GB" altLang="zh-CN" sz="1400">
                <a:solidFill>
                  <a:srgbClr val="000000"/>
                </a:solidFill>
              </a:rPr>
              <a:pPr/>
              <a:t>62</a:t>
            </a:fld>
            <a:endParaRPr lang="en-GB" altLang="zh-CN" sz="1400">
              <a:solidFill>
                <a:srgbClr val="000000"/>
              </a:solidFill>
            </a:endParaRPr>
          </a:p>
        </p:txBody>
      </p:sp>
      <p:sp>
        <p:nvSpPr>
          <p:cNvPr id="56323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-84138"/>
            <a:ext cx="7769225" cy="1763713"/>
          </a:xfrm>
        </p:spPr>
        <p:txBody>
          <a:bodyPr lIns="0" tIns="0" rIns="0" bIns="0"/>
          <a:lstStyle/>
          <a:p>
            <a:pPr>
              <a:lnSpc>
                <a:spcPct val="117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zh-CN" u="none" smtClean="0"/>
              <a:t>Internet Growth</a:t>
            </a:r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533400" y="4859338"/>
            <a:ext cx="7769225" cy="1344612"/>
          </a:xfrm>
        </p:spPr>
        <p:txBody>
          <a:bodyPr lIns="0" tIns="0" rIns="0" bIns="0" anchor="ctr"/>
          <a:lstStyle/>
          <a:p>
            <a:pPr marL="0" indent="0" algn="ctr">
              <a:lnSpc>
                <a:spcPct val="117000"/>
              </a:lnSpc>
              <a:buFont typeface="Times New Roman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zh-CN" sz="1800" smtClean="0">
                <a:solidFill>
                  <a:srgbClr val="DC2300"/>
                </a:solidFill>
              </a:rPr>
              <a:t>The Internet may not be full, but it has grown at a phenomenal rate!</a:t>
            </a:r>
          </a:p>
        </p:txBody>
      </p:sp>
      <p:pic>
        <p:nvPicPr>
          <p:cNvPr id="563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160588"/>
            <a:ext cx="7618413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9881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19E4-E6E7-41DD-A88A-829D4694F210}" type="slidenum">
              <a:rPr lang="en-US" altLang="zh-TW"/>
              <a:pPr/>
              <a:t>63</a:t>
            </a:fld>
            <a:endParaRPr lang="en-US" altLang="zh-TW"/>
          </a:p>
        </p:txBody>
      </p: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Growth of the Internet Networks</a:t>
            </a:r>
          </a:p>
        </p:txBody>
      </p:sp>
      <p:pic>
        <p:nvPicPr>
          <p:cNvPr id="149511" name="Picture 7" descr="Count_Network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7450" y="1989138"/>
            <a:ext cx="7777163" cy="4554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469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5E5B6-E2CE-4FFD-8056-9EC31C1A7307}" type="slidenum">
              <a:rPr lang="en-US" altLang="zh-TW"/>
              <a:pPr/>
              <a:t>64</a:t>
            </a:fld>
            <a:endParaRPr lang="en-US" altLang="zh-TW"/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Growth of the Internet Domains</a:t>
            </a:r>
          </a:p>
        </p:txBody>
      </p:sp>
      <p:pic>
        <p:nvPicPr>
          <p:cNvPr id="142343" name="Picture 7" descr="Count_Domains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550" y="2447925"/>
            <a:ext cx="7993063" cy="3419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86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1A9B6-A015-47BC-B3BA-229D99456899}" type="slidenum">
              <a:rPr lang="en-US" altLang="zh-TW"/>
              <a:pPr/>
              <a:t>65</a:t>
            </a:fld>
            <a:endParaRPr lang="en-US" altLang="zh-TW"/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Growth of the Internet Web Sites</a:t>
            </a:r>
          </a:p>
        </p:txBody>
      </p:sp>
      <p:pic>
        <p:nvPicPr>
          <p:cNvPr id="140292" name="Picture 4" descr="Count_WWW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2988" y="2335213"/>
            <a:ext cx="7850187" cy="354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28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8758682E-09A4-4191-AC5E-FECBB22775FD}" type="slidenum">
              <a:rPr lang="en-GB" altLang="zh-CN" sz="1400">
                <a:solidFill>
                  <a:srgbClr val="000000"/>
                </a:solidFill>
              </a:rPr>
              <a:pPr/>
              <a:t>66</a:t>
            </a:fld>
            <a:endParaRPr lang="en-GB" altLang="zh-CN" sz="1400">
              <a:solidFill>
                <a:srgbClr val="000000"/>
              </a:solidFill>
            </a:endParaRPr>
          </a:p>
        </p:txBody>
      </p:sp>
      <p:sp>
        <p:nvSpPr>
          <p:cNvPr id="58371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zh-CN" sz="3600" u="none" smtClean="0"/>
              <a:t>Internet Growth: Hosts</a:t>
            </a:r>
          </a:p>
        </p:txBody>
      </p:sp>
      <p:pic>
        <p:nvPicPr>
          <p:cNvPr id="58372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1407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8724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57A9207B-5390-46A2-9807-9EA2E6FB6D75}" type="slidenum">
              <a:rPr lang="en-GB" altLang="zh-CN" sz="1400">
                <a:solidFill>
                  <a:srgbClr val="000000"/>
                </a:solidFill>
              </a:rPr>
              <a:pPr/>
              <a:t>67</a:t>
            </a:fld>
            <a:endParaRPr lang="en-GB" altLang="zh-CN" sz="1400">
              <a:solidFill>
                <a:srgbClr val="000000"/>
              </a:solidFill>
            </a:endParaRPr>
          </a:p>
        </p:txBody>
      </p:sp>
      <p:sp>
        <p:nvSpPr>
          <p:cNvPr id="60419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zh-CN" sz="3600" u="none" smtClean="0"/>
              <a:t>Internet Growth:WWW sites</a:t>
            </a:r>
          </a:p>
        </p:txBody>
      </p:sp>
      <p:pic>
        <p:nvPicPr>
          <p:cNvPr id="6042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587500"/>
            <a:ext cx="81788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037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B028216F-EA29-47FD-86AC-25729E3EAA5C}" type="slidenum">
              <a:rPr lang="en-GB" altLang="zh-CN" sz="1400">
                <a:solidFill>
                  <a:srgbClr val="000000"/>
                </a:solidFill>
              </a:rPr>
              <a:pPr/>
              <a:t>68</a:t>
            </a:fld>
            <a:endParaRPr lang="en-GB" altLang="zh-CN" sz="1400">
              <a:solidFill>
                <a:srgbClr val="000000"/>
              </a:solidFill>
            </a:endParaRPr>
          </a:p>
        </p:txBody>
      </p:sp>
      <p:sp>
        <p:nvSpPr>
          <p:cNvPr id="62467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zh-CN" sz="3600" u="none" smtClean="0"/>
              <a:t>Internet Growth: Domains</a:t>
            </a:r>
          </a:p>
        </p:txBody>
      </p:sp>
      <p:pic>
        <p:nvPicPr>
          <p:cNvPr id="6246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689100"/>
            <a:ext cx="8153400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7098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6828D0A8-74A6-4545-9BEC-1245DB0385E8}" type="slidenum">
              <a:rPr lang="en-GB" altLang="zh-CN" sz="1400">
                <a:solidFill>
                  <a:srgbClr val="000000"/>
                </a:solidFill>
              </a:rPr>
              <a:pPr/>
              <a:t>69</a:t>
            </a:fld>
            <a:endParaRPr lang="en-GB" altLang="zh-CN" sz="1400">
              <a:solidFill>
                <a:srgbClr val="000000"/>
              </a:solidFill>
            </a:endParaRPr>
          </a:p>
        </p:txBody>
      </p:sp>
      <p:sp>
        <p:nvSpPr>
          <p:cNvPr id="64515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-39688"/>
            <a:ext cx="7769225" cy="1673226"/>
          </a:xfrm>
        </p:spPr>
        <p:txBody>
          <a:bodyPr lIns="0" tIns="0" rIns="0" bIns="0"/>
          <a:lstStyle/>
          <a:p>
            <a:pPr>
              <a:lnSpc>
                <a:spcPct val="117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zh-CN" u="none" smtClean="0"/>
              <a:t>Internet Growth: Users</a:t>
            </a:r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1079500"/>
            <a:ext cx="630078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6306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0BE3-E727-4763-B1E6-DC023716D787}" type="slidenum">
              <a:rPr lang="en-US" altLang="zh-TW"/>
              <a:pPr/>
              <a:t>7</a:t>
            </a:fld>
            <a:endParaRPr lang="en-US" altLang="zh-TW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The Birth of ARPA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/>
              <a:t>In 1957, USSR launches the first artificial earth satellite - Sputnik.</a:t>
            </a:r>
          </a:p>
          <a:p>
            <a:pPr>
              <a:lnSpc>
                <a:spcPct val="90000"/>
              </a:lnSpc>
            </a:pPr>
            <a:r>
              <a:rPr lang="en-US" altLang="zh-TW"/>
              <a:t>In 1958, US forms the </a:t>
            </a:r>
            <a:r>
              <a:rPr lang="en-US" altLang="zh-TW">
                <a:solidFill>
                  <a:srgbClr val="FF5050"/>
                </a:solidFill>
              </a:rPr>
              <a:t>A</a:t>
            </a:r>
            <a:r>
              <a:rPr lang="en-US" altLang="zh-TW"/>
              <a:t>dvanced </a:t>
            </a:r>
            <a:r>
              <a:rPr lang="en-US" altLang="zh-TW">
                <a:solidFill>
                  <a:srgbClr val="FF5050"/>
                </a:solidFill>
              </a:rPr>
              <a:t>R</a:t>
            </a:r>
            <a:r>
              <a:rPr lang="en-US" altLang="zh-TW"/>
              <a:t>esearch </a:t>
            </a:r>
            <a:r>
              <a:rPr lang="en-US" altLang="zh-TW">
                <a:solidFill>
                  <a:srgbClr val="FF5050"/>
                </a:solidFill>
              </a:rPr>
              <a:t>P</a:t>
            </a:r>
            <a:r>
              <a:rPr lang="en-US" altLang="zh-TW"/>
              <a:t>rojects </a:t>
            </a:r>
            <a:r>
              <a:rPr lang="en-US" altLang="zh-TW">
                <a:solidFill>
                  <a:srgbClr val="FF5050"/>
                </a:solidFill>
              </a:rPr>
              <a:t>A</a:t>
            </a:r>
            <a:r>
              <a:rPr lang="en-US" altLang="zh-TW"/>
              <a:t>gency (</a:t>
            </a:r>
            <a:r>
              <a:rPr lang="en-US" altLang="zh-TW">
                <a:hlinkClick r:id="rId2"/>
              </a:rPr>
              <a:t>ARPA</a:t>
            </a:r>
            <a:r>
              <a:rPr lang="en-US" altLang="zh-TW"/>
              <a:t>)</a:t>
            </a:r>
          </a:p>
          <a:p>
            <a:pPr>
              <a:lnSpc>
                <a:spcPct val="90000"/>
              </a:lnSpc>
            </a:pPr>
            <a:r>
              <a:rPr lang="en-US" altLang="zh-TW"/>
              <a:t>ARPA directly reports to the US Department of Defense (DoD) and develops state-of-the-art technology in order to maintain the leading military research position.</a:t>
            </a:r>
          </a:p>
        </p:txBody>
      </p:sp>
      <p:pic>
        <p:nvPicPr>
          <p:cNvPr id="96260" name="Picture 4" descr="sputni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75" y="76200"/>
            <a:ext cx="15589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05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53CE5-6403-4E91-96A1-69D5D072101B}" type="slidenum">
              <a:rPr lang="en-US" altLang="zh-TW"/>
              <a:pPr/>
              <a:t>70</a:t>
            </a:fld>
            <a:endParaRPr lang="en-US" altLang="zh-TW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An example global backbone network</a:t>
            </a:r>
          </a:p>
        </p:txBody>
      </p:sp>
      <p:pic>
        <p:nvPicPr>
          <p:cNvPr id="183303" name="Picture 7" descr="UUNET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1700213"/>
            <a:ext cx="7631112" cy="5124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067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Many media are used to build networks which cover different regions</a:t>
            </a:r>
          </a:p>
          <a:p>
            <a:pPr lvl="1"/>
            <a:r>
              <a:rPr lang="en-US" altLang="zh-CN" dirty="0" smtClean="0"/>
              <a:t>First is the </a:t>
            </a:r>
            <a:r>
              <a:rPr lang="en-US" altLang="zh-CN" b="1" u="sng" dirty="0" smtClean="0"/>
              <a:t>WAN</a:t>
            </a:r>
            <a:r>
              <a:rPr lang="en-US" altLang="zh-CN" dirty="0" smtClean="0"/>
              <a:t> – cover the continents or a country</a:t>
            </a:r>
            <a:endParaRPr lang="zh-CN" alt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2564904"/>
            <a:ext cx="6120680" cy="430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102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0" y="6491288"/>
            <a:ext cx="596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  <a:ea typeface="宋体" charset="-122"/>
              </a:rPr>
              <a:t>http://en.wikipedia.org/wiki/Image:Internet_map_1024.jpg</a:t>
            </a:r>
          </a:p>
        </p:txBody>
      </p:sp>
      <p:sp>
        <p:nvSpPr>
          <p:cNvPr id="58376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宋体" charset="-122"/>
              </a:rPr>
              <a:t>Internet Map</a:t>
            </a:r>
          </a:p>
        </p:txBody>
      </p:sp>
    </p:spTree>
    <p:extLst>
      <p:ext uri="{BB962C8B-B14F-4D97-AF65-F5344CB8AC3E}">
        <p14:creationId xmlns:p14="http://schemas.microsoft.com/office/powerpoint/2010/main" val="89377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224F-73AD-4117-B375-98396D7F0899}" type="slidenum">
              <a:rPr lang="en-US" altLang="zh-TW"/>
              <a:pPr/>
              <a:t>73</a:t>
            </a:fld>
            <a:endParaRPr lang="en-US" altLang="zh-TW"/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8077200" cy="1431925"/>
          </a:xfrm>
        </p:spPr>
        <p:txBody>
          <a:bodyPr/>
          <a:lstStyle/>
          <a:p>
            <a:r>
              <a:rPr lang="en-US" altLang="zh-TW"/>
              <a:t>Who governs the Internet?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>
                <a:solidFill>
                  <a:srgbClr val="FF5050"/>
                </a:solidFill>
              </a:rPr>
              <a:t>NOBODY!!</a:t>
            </a:r>
          </a:p>
          <a:p>
            <a:pPr>
              <a:lnSpc>
                <a:spcPct val="90000"/>
              </a:lnSpc>
            </a:pPr>
            <a:r>
              <a:rPr lang="en-US" altLang="zh-TW"/>
              <a:t>Internet Society (ISOC)</a:t>
            </a:r>
          </a:p>
          <a:p>
            <a:pPr lvl="1">
              <a:lnSpc>
                <a:spcPct val="90000"/>
              </a:lnSpc>
            </a:pPr>
            <a:r>
              <a:rPr lang="en-US" altLang="zh-TW"/>
              <a:t>Professional membership society</a:t>
            </a:r>
          </a:p>
          <a:p>
            <a:pPr>
              <a:lnSpc>
                <a:spcPct val="90000"/>
              </a:lnSpc>
            </a:pPr>
            <a:r>
              <a:rPr lang="en-US" altLang="zh-TW"/>
              <a:t>World Wide Web Consortium</a:t>
            </a:r>
          </a:p>
          <a:p>
            <a:pPr lvl="1">
              <a:lnSpc>
                <a:spcPct val="90000"/>
              </a:lnSpc>
            </a:pPr>
            <a:r>
              <a:rPr lang="en-US" altLang="zh-TW"/>
              <a:t>develops technologies (specifications, guidelines, software, and tools) </a:t>
            </a:r>
          </a:p>
          <a:p>
            <a:pPr>
              <a:lnSpc>
                <a:spcPct val="90000"/>
              </a:lnSpc>
            </a:pPr>
            <a:r>
              <a:rPr lang="en-US" altLang="zh-TW"/>
              <a:t>Internet Network Information Center (InterNIC)</a:t>
            </a:r>
          </a:p>
          <a:p>
            <a:pPr lvl="1">
              <a:lnSpc>
                <a:spcPct val="90000"/>
              </a:lnSpc>
            </a:pPr>
            <a:r>
              <a:rPr lang="en-US" altLang="zh-TW"/>
              <a:t>Domain registration</a:t>
            </a:r>
          </a:p>
        </p:txBody>
      </p:sp>
      <p:pic>
        <p:nvPicPr>
          <p:cNvPr id="151556" name="Picture 4" descr="is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981200"/>
            <a:ext cx="2225675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57" name="Picture 5" descr="w3c_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5410200"/>
            <a:ext cx="3600450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35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8194-B3CC-40E2-BF36-79EEF30AADF6}" type="slidenum">
              <a:rPr lang="en-US" altLang="zh-TW"/>
              <a:pPr/>
              <a:t>74</a:t>
            </a:fld>
            <a:endParaRPr lang="en-US" altLang="zh-TW"/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Who governs the Internet?</a:t>
            </a:r>
            <a:endParaRPr lang="en-US" altLang="zh-CN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/>
              <a:t>Internet Corporation for Assigned Names and Numbers (ICANN)</a:t>
            </a:r>
          </a:p>
          <a:p>
            <a:pPr lvl="1"/>
            <a:r>
              <a:rPr lang="en-US" altLang="zh-TW" sz="2000">
                <a:latin typeface="Arial" pitchFamily="34" charset="0"/>
              </a:rPr>
              <a:t>responsibility for the IP address space allocation, protocol parameter assignment, domain name system management, and root server system management </a:t>
            </a:r>
            <a:endParaRPr lang="en-US" altLang="zh-TW" sz="2000"/>
          </a:p>
          <a:p>
            <a:r>
              <a:rPr lang="en-US" altLang="zh-TW" sz="2400"/>
              <a:t>Internet Engineering Task Force (IETF)</a:t>
            </a:r>
          </a:p>
          <a:p>
            <a:pPr lvl="1"/>
            <a:r>
              <a:rPr lang="en-US" altLang="zh-TW" sz="2000"/>
              <a:t>a large open international community of network designers, operators, vendors, and researchers </a:t>
            </a:r>
          </a:p>
          <a:p>
            <a:pPr lvl="1"/>
            <a:endParaRPr lang="en-US" altLang="zh-TW" sz="2000"/>
          </a:p>
          <a:p>
            <a:pPr lvl="1"/>
            <a:endParaRPr lang="en-US" altLang="zh-TW" sz="2000"/>
          </a:p>
          <a:p>
            <a:pPr lvl="1"/>
            <a:endParaRPr lang="en-US" altLang="zh-TW" sz="2000"/>
          </a:p>
          <a:p>
            <a:endParaRPr lang="en-US" altLang="zh-CN" sz="2400"/>
          </a:p>
        </p:txBody>
      </p:sp>
      <p:pic>
        <p:nvPicPr>
          <p:cNvPr id="154628" name="Picture 4" descr="icann-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953000"/>
            <a:ext cx="2085975" cy="160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629" name="Picture 5" descr="ietflogo2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953000"/>
            <a:ext cx="2795588" cy="15970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58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E28EF-168A-494D-90F6-090770C27929}" type="slidenum">
              <a:rPr lang="en-US" altLang="zh-TW"/>
              <a:pPr/>
              <a:t>75</a:t>
            </a:fld>
            <a:endParaRPr lang="en-US" altLang="zh-TW"/>
          </a:p>
        </p:txBody>
      </p:sp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848600" cy="1431925"/>
          </a:xfrm>
        </p:spPr>
        <p:txBody>
          <a:bodyPr/>
          <a:lstStyle/>
          <a:p>
            <a:r>
              <a:rPr lang="en-US" altLang="zh-TW"/>
              <a:t>Who governs the Internet?</a:t>
            </a:r>
            <a:endParaRPr lang="en-US" altLang="zh-CN"/>
          </a:p>
        </p:txBody>
      </p:sp>
      <p:pic>
        <p:nvPicPr>
          <p:cNvPr id="169988" name="Picture 4" descr="o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49375"/>
            <a:ext cx="792480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04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7B25-37B5-4354-AA57-189B8946F8A8}" type="slidenum">
              <a:rPr lang="en-US" altLang="zh-TW"/>
              <a:pPr/>
              <a:t>76</a:t>
            </a:fld>
            <a:endParaRPr lang="en-US" altLang="zh-TW"/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772400" cy="1431925"/>
          </a:xfrm>
        </p:spPr>
        <p:txBody>
          <a:bodyPr/>
          <a:lstStyle/>
          <a:p>
            <a:r>
              <a:rPr lang="en-US" altLang="zh-CN"/>
              <a:t>Who manages IP address?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/>
              <a:t>Internet Assigned Numbers Authority (IANA)</a:t>
            </a:r>
          </a:p>
          <a:p>
            <a:pPr>
              <a:lnSpc>
                <a:spcPct val="90000"/>
              </a:lnSpc>
            </a:pPr>
            <a:endParaRPr lang="en-US" altLang="zh-CN" sz="2800"/>
          </a:p>
          <a:p>
            <a:pPr>
              <a:lnSpc>
                <a:spcPct val="90000"/>
              </a:lnSpc>
            </a:pPr>
            <a:endParaRPr lang="en-US" altLang="zh-CN" sz="2800"/>
          </a:p>
          <a:p>
            <a:pPr>
              <a:lnSpc>
                <a:spcPct val="90000"/>
              </a:lnSpc>
            </a:pPr>
            <a:endParaRPr lang="en-US" altLang="zh-CN" sz="2800"/>
          </a:p>
          <a:p>
            <a:pPr lvl="1">
              <a:lnSpc>
                <a:spcPct val="90000"/>
              </a:lnSpc>
            </a:pPr>
            <a:r>
              <a:rPr lang="en-US" altLang="zh-CN" sz="2400">
                <a:hlinkClick r:id="rId2"/>
              </a:rPr>
              <a:t>APNIC (Asia-Pacific Network Information Center)</a:t>
            </a:r>
            <a:endParaRPr lang="en-US" altLang="zh-CN" sz="2400"/>
          </a:p>
          <a:p>
            <a:pPr lvl="2">
              <a:lnSpc>
                <a:spcPct val="90000"/>
              </a:lnSpc>
            </a:pPr>
            <a:r>
              <a:rPr lang="en-US" altLang="zh-CN" sz="2000">
                <a:latin typeface="Arial" pitchFamily="34" charset="0"/>
                <a:cs typeface="Arial" pitchFamily="34" charset="0"/>
              </a:rPr>
              <a:t>Asia Pacific </a:t>
            </a:r>
            <a:endParaRPr lang="en-US" altLang="zh-CN" sz="2000"/>
          </a:p>
          <a:p>
            <a:pPr lvl="1">
              <a:lnSpc>
                <a:spcPct val="90000"/>
              </a:lnSpc>
            </a:pPr>
            <a:r>
              <a:rPr lang="en-US" altLang="zh-CN" sz="2400">
                <a:hlinkClick r:id="rId3"/>
              </a:rPr>
              <a:t>ARIN (American Registry for Internet Numbers )</a:t>
            </a:r>
            <a:endParaRPr lang="en-US" altLang="zh-CN" sz="2400"/>
          </a:p>
          <a:p>
            <a:pPr lvl="2">
              <a:lnSpc>
                <a:spcPct val="90000"/>
              </a:lnSpc>
            </a:pPr>
            <a:r>
              <a:rPr lang="en-US" altLang="zh-CN" sz="2000">
                <a:latin typeface="Arial" pitchFamily="34" charset="0"/>
                <a:cs typeface="Arial" pitchFamily="34" charset="0"/>
              </a:rPr>
              <a:t>North America, South America, the Caribbean and sub-Saharan Africa.  </a:t>
            </a:r>
            <a:endParaRPr lang="en-US" altLang="zh-CN" sz="2000"/>
          </a:p>
          <a:p>
            <a:pPr lvl="1">
              <a:lnSpc>
                <a:spcPct val="90000"/>
              </a:lnSpc>
            </a:pPr>
            <a:r>
              <a:rPr lang="en-US" altLang="zh-CN" sz="2400">
                <a:hlinkClick r:id="rId4"/>
              </a:rPr>
              <a:t>RIPE NCC (R</a:t>
            </a:r>
            <a:r>
              <a:rPr lang="en-US" altLang="zh-CN" sz="2400">
                <a:latin typeface="Arial"/>
                <a:hlinkClick r:id="rId4"/>
              </a:rPr>
              <a:t>é</a:t>
            </a:r>
            <a:r>
              <a:rPr lang="en-US" altLang="zh-CN" sz="2400">
                <a:hlinkClick r:id="rId4"/>
              </a:rPr>
              <a:t>seaux IP Europ</a:t>
            </a:r>
            <a:r>
              <a:rPr lang="en-US" altLang="zh-CN" sz="2400">
                <a:latin typeface="Arial"/>
                <a:hlinkClick r:id="rId4"/>
              </a:rPr>
              <a:t>é</a:t>
            </a:r>
            <a:r>
              <a:rPr lang="en-US" altLang="zh-CN" sz="2400">
                <a:hlinkClick r:id="rId4"/>
              </a:rPr>
              <a:t>ens)</a:t>
            </a:r>
            <a:endParaRPr lang="en-US" altLang="zh-CN" sz="2400"/>
          </a:p>
          <a:p>
            <a:pPr lvl="2">
              <a:lnSpc>
                <a:spcPct val="90000"/>
              </a:lnSpc>
            </a:pPr>
            <a:r>
              <a:rPr lang="en-US" altLang="zh-CN" sz="2000">
                <a:latin typeface="Arial" pitchFamily="34" charset="0"/>
                <a:cs typeface="Arial" pitchFamily="34" charset="0"/>
              </a:rPr>
              <a:t>Europe, Middle East, parts of Africa </a:t>
            </a:r>
            <a:endParaRPr lang="en-US" altLang="zh-CN" sz="2000"/>
          </a:p>
          <a:p>
            <a:pPr lvl="1">
              <a:lnSpc>
                <a:spcPct val="90000"/>
              </a:lnSpc>
            </a:pPr>
            <a:endParaRPr lang="en-US" altLang="zh-CN" sz="2400"/>
          </a:p>
        </p:txBody>
      </p:sp>
      <p:pic>
        <p:nvPicPr>
          <p:cNvPr id="155652" name="Picture 4" descr="iana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438400"/>
            <a:ext cx="3873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653" name="Picture 5" descr="apni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52800"/>
            <a:ext cx="11430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654" name="Picture 6" descr="ari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15240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655" name="Picture 7" descr="rip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57800"/>
            <a:ext cx="1485900" cy="96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39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7AD1-E95D-44F8-A1DC-38E120B0AED3}" type="slidenum">
              <a:rPr lang="en-US" altLang="zh-TW"/>
              <a:pPr/>
              <a:t>77</a:t>
            </a:fld>
            <a:endParaRPr lang="en-US" altLang="zh-TW"/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The Internet Development in China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981200"/>
            <a:ext cx="800100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>
                <a:solidFill>
                  <a:srgbClr val="FFFF00"/>
                </a:solidFill>
              </a:rPr>
              <a:t>Sept, 1987</a:t>
            </a:r>
            <a:r>
              <a:rPr lang="en-US" altLang="zh-CN" sz="2400"/>
              <a:t> </a:t>
            </a:r>
            <a:r>
              <a:rPr lang="en-US" altLang="zh-CN" sz="2400">
                <a:latin typeface="Arial"/>
              </a:rPr>
              <a:t>–</a:t>
            </a:r>
            <a:r>
              <a:rPr lang="en-US" altLang="zh-CN" sz="2400"/>
              <a:t> a professor in Beijing sends out the first email in China</a:t>
            </a:r>
          </a:p>
          <a:p>
            <a:pPr>
              <a:lnSpc>
                <a:spcPct val="90000"/>
              </a:lnSpc>
            </a:pPr>
            <a:r>
              <a:rPr lang="en-US" altLang="zh-CN" sz="2400">
                <a:solidFill>
                  <a:srgbClr val="FF9900"/>
                </a:solidFill>
              </a:rPr>
              <a:t>Oct, 1990</a:t>
            </a:r>
            <a:r>
              <a:rPr lang="en-US" altLang="zh-CN" sz="2400"/>
              <a:t> </a:t>
            </a:r>
            <a:r>
              <a:rPr lang="en-US" altLang="zh-CN" sz="2400">
                <a:latin typeface="Arial"/>
              </a:rPr>
              <a:t>–</a:t>
            </a:r>
            <a:r>
              <a:rPr lang="en-US" altLang="zh-CN" sz="2400"/>
              <a:t> China registers the country</a:t>
            </a:r>
            <a:r>
              <a:rPr lang="en-US" altLang="zh-CN" sz="2400">
                <a:latin typeface="Arial"/>
              </a:rPr>
              <a:t>’</a:t>
            </a:r>
            <a:r>
              <a:rPr lang="en-US" altLang="zh-CN" sz="2400"/>
              <a:t>s domain name </a:t>
            </a:r>
            <a:r>
              <a:rPr lang="en-US" altLang="zh-CN" sz="2400">
                <a:latin typeface="Arial"/>
              </a:rPr>
              <a:t>“</a:t>
            </a:r>
            <a:r>
              <a:rPr lang="en-US" altLang="zh-CN" sz="2400"/>
              <a:t>cn</a:t>
            </a:r>
            <a:r>
              <a:rPr lang="en-US" altLang="zh-CN" sz="2400">
                <a:latin typeface="Arial"/>
              </a:rPr>
              <a:t>”</a:t>
            </a:r>
            <a:r>
              <a:rPr lang="en-US" altLang="zh-CN" sz="2400"/>
              <a:t> at InterNIC</a:t>
            </a:r>
          </a:p>
          <a:p>
            <a:pPr>
              <a:lnSpc>
                <a:spcPct val="90000"/>
              </a:lnSpc>
            </a:pPr>
            <a:r>
              <a:rPr lang="en-US" altLang="zh-CN" sz="2400">
                <a:solidFill>
                  <a:srgbClr val="FF5050"/>
                </a:solidFill>
              </a:rPr>
              <a:t>Sept, 1994</a:t>
            </a:r>
            <a:r>
              <a:rPr lang="en-US" altLang="zh-CN" sz="2400"/>
              <a:t> </a:t>
            </a:r>
            <a:r>
              <a:rPr lang="en-US" altLang="zh-CN" sz="2400">
                <a:latin typeface="Arial"/>
              </a:rPr>
              <a:t>–</a:t>
            </a:r>
            <a:r>
              <a:rPr lang="en-US" altLang="zh-CN" sz="2400"/>
              <a:t> China Telecom signs an agreement to open two 64K lines in Beijing and Shanghai</a:t>
            </a:r>
          </a:p>
          <a:p>
            <a:pPr>
              <a:lnSpc>
                <a:spcPct val="90000"/>
              </a:lnSpc>
            </a:pPr>
            <a:r>
              <a:rPr lang="en-US" altLang="zh-CN" sz="2400">
                <a:solidFill>
                  <a:schemeClr val="folHlink"/>
                </a:solidFill>
              </a:rPr>
              <a:t>Jan, 1996</a:t>
            </a:r>
            <a:r>
              <a:rPr lang="en-US" altLang="zh-CN" sz="2400"/>
              <a:t> </a:t>
            </a:r>
            <a:r>
              <a:rPr lang="en-US" altLang="zh-CN" sz="2400">
                <a:latin typeface="Arial"/>
              </a:rPr>
              <a:t>–</a:t>
            </a:r>
            <a:r>
              <a:rPr lang="en-US" altLang="zh-CN" sz="2400"/>
              <a:t> China Public Computer Internet (CHINANET) opens</a:t>
            </a:r>
          </a:p>
          <a:p>
            <a:pPr>
              <a:lnSpc>
                <a:spcPct val="90000"/>
              </a:lnSpc>
            </a:pPr>
            <a:r>
              <a:rPr lang="en-US" altLang="zh-CN" sz="2400">
                <a:solidFill>
                  <a:schemeClr val="accent1"/>
                </a:solidFill>
              </a:rPr>
              <a:t>Jun, 1999</a:t>
            </a:r>
            <a:r>
              <a:rPr lang="en-US" altLang="zh-CN" sz="2400"/>
              <a:t> </a:t>
            </a:r>
            <a:r>
              <a:rPr lang="en-US" altLang="zh-CN" sz="2400">
                <a:latin typeface="Arial"/>
              </a:rPr>
              <a:t>–</a:t>
            </a:r>
            <a:r>
              <a:rPr lang="en-US" altLang="zh-CN" sz="2400"/>
              <a:t> 1.46 million computers connected to the Internet and 4 million Internet subscribers, 29,045 .cn domain names and 9,906 web sites</a:t>
            </a:r>
          </a:p>
          <a:p>
            <a:pPr>
              <a:lnSpc>
                <a:spcPct val="90000"/>
              </a:lnSpc>
            </a:pPr>
            <a:r>
              <a:rPr lang="en-US" altLang="zh-CN" sz="2400">
                <a:solidFill>
                  <a:srgbClr val="FF66CC"/>
                </a:solidFill>
              </a:rPr>
              <a:t>Nov, 2002</a:t>
            </a:r>
            <a:r>
              <a:rPr lang="en-US" altLang="zh-CN" sz="2400"/>
              <a:t> </a:t>
            </a:r>
            <a:r>
              <a:rPr lang="en-US" altLang="zh-CN" sz="2400">
                <a:latin typeface="Arial"/>
              </a:rPr>
              <a:t>–</a:t>
            </a:r>
            <a:r>
              <a:rPr lang="en-US" altLang="zh-CN" sz="2400"/>
              <a:t> 145,427 .cn domain names, </a:t>
            </a:r>
            <a:r>
              <a:rPr lang="en-US" altLang="zh-CN" sz="2400">
                <a:latin typeface="Arial"/>
              </a:rPr>
              <a:t>…</a:t>
            </a:r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417665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A2B20-A2D6-43F6-8B3A-DC0BE70532E3}" type="slidenum">
              <a:rPr lang="en-US" altLang="zh-TW"/>
              <a:pPr/>
              <a:t>78</a:t>
            </a:fld>
            <a:endParaRPr lang="en-US" altLang="zh-TW"/>
          </a:p>
        </p:txBody>
      </p:sp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An Internet Odyssey</a:t>
            </a:r>
          </a:p>
        </p:txBody>
      </p:sp>
      <p:sp>
        <p:nvSpPr>
          <p:cNvPr id="177156" name="Rectangle 4"/>
          <p:cNvSpPr>
            <a:spLocks noChangeArrowheads="1"/>
          </p:cNvSpPr>
          <p:nvPr/>
        </p:nvSpPr>
        <p:spPr bwMode="auto">
          <a:xfrm>
            <a:off x="1066800" y="1981200"/>
            <a:ext cx="75438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Please suggest what will happen in 2010 to the Internet?</a:t>
            </a:r>
          </a:p>
          <a:p>
            <a:pPr lvl="1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De-Mobilization of Free Expression?</a:t>
            </a:r>
          </a:p>
          <a:p>
            <a:pPr lvl="1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People listening today, more people will be listening tomorrow</a:t>
            </a:r>
          </a:p>
          <a:p>
            <a:pPr lvl="1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Not a substitute for communicating with people</a:t>
            </a:r>
          </a:p>
          <a:p>
            <a:pPr lvl="1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Still expanding very fast </a:t>
            </a:r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–</a:t>
            </a:r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 IPv6!</a:t>
            </a:r>
          </a:p>
        </p:txBody>
      </p:sp>
    </p:spTree>
    <p:extLst>
      <p:ext uri="{BB962C8B-B14F-4D97-AF65-F5344CB8AC3E}">
        <p14:creationId xmlns:p14="http://schemas.microsoft.com/office/powerpoint/2010/main" val="198589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BC81-DECF-45B3-9292-7CEB10BB6DA6}" type="slidenum">
              <a:rPr lang="en-US" altLang="zh-TW"/>
              <a:pPr/>
              <a:t>79</a:t>
            </a:fld>
            <a:endParaRPr lang="en-US" altLang="zh-TW"/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References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981200"/>
            <a:ext cx="5791200" cy="316388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zh-TW" sz="2800">
                <a:hlinkClick r:id="rId2"/>
              </a:rPr>
              <a:t>Hobbes</a:t>
            </a:r>
            <a:r>
              <a:rPr lang="en-US" altLang="zh-TW" sz="2800">
                <a:latin typeface="Arial"/>
                <a:hlinkClick r:id="rId2"/>
              </a:rPr>
              <a:t>’</a:t>
            </a:r>
            <a:r>
              <a:rPr lang="en-US" altLang="zh-TW" sz="2800">
                <a:hlinkClick r:id="rId2"/>
              </a:rPr>
              <a:t> Internet Timeline</a:t>
            </a:r>
            <a:endParaRPr lang="en-US" altLang="zh-TW" sz="2800"/>
          </a:p>
          <a:p>
            <a:pPr>
              <a:lnSpc>
                <a:spcPct val="90000"/>
              </a:lnSpc>
            </a:pPr>
            <a:r>
              <a:rPr lang="en-US" altLang="zh-TW" sz="2800">
                <a:hlinkClick r:id="rId3"/>
              </a:rPr>
              <a:t>Internet Pioneers</a:t>
            </a:r>
            <a:endParaRPr lang="en-US" altLang="zh-TW" sz="2800"/>
          </a:p>
          <a:p>
            <a:pPr>
              <a:lnSpc>
                <a:spcPct val="90000"/>
              </a:lnSpc>
            </a:pPr>
            <a:r>
              <a:rPr lang="en-US" altLang="zh-TW" sz="2800">
                <a:hlinkClick r:id="rId4"/>
              </a:rPr>
              <a:t>Zen and the art of the Internet</a:t>
            </a:r>
            <a:endParaRPr lang="en-US" altLang="zh-TW" sz="2800"/>
          </a:p>
          <a:p>
            <a:pPr>
              <a:lnSpc>
                <a:spcPct val="90000"/>
              </a:lnSpc>
            </a:pPr>
            <a:r>
              <a:rPr lang="en-US" altLang="zh-TW" sz="2800">
                <a:hlinkClick r:id="rId5"/>
              </a:rPr>
              <a:t>Life on the Internet</a:t>
            </a:r>
            <a:endParaRPr lang="en-US" altLang="zh-TW" sz="2800"/>
          </a:p>
          <a:p>
            <a:pPr>
              <a:lnSpc>
                <a:spcPct val="90000"/>
              </a:lnSpc>
            </a:pPr>
            <a:r>
              <a:rPr lang="en-US" altLang="zh-TW" sz="2800">
                <a:hlinkClick r:id="rId6"/>
              </a:rPr>
              <a:t>China NIC</a:t>
            </a:r>
            <a:endParaRPr lang="en-US" altLang="zh-TW" sz="2800"/>
          </a:p>
          <a:p>
            <a:pPr>
              <a:lnSpc>
                <a:spcPct val="90000"/>
              </a:lnSpc>
            </a:pPr>
            <a:r>
              <a:rPr lang="en-US" altLang="zh-TW" sz="2800"/>
              <a:t>Berners-Lee, Tim. (1999). </a:t>
            </a:r>
            <a:r>
              <a:rPr lang="en-US" altLang="zh-TW" sz="2800" u="sng"/>
              <a:t>Weaving the Web</a:t>
            </a:r>
            <a:r>
              <a:rPr lang="en-US" altLang="zh-TW" sz="2800"/>
              <a:t>. San Francisco: HarperCollins.</a:t>
            </a:r>
          </a:p>
          <a:p>
            <a:pPr>
              <a:lnSpc>
                <a:spcPct val="90000"/>
              </a:lnSpc>
            </a:pPr>
            <a:r>
              <a:rPr lang="en-US" altLang="zh-TW" sz="2800">
                <a:solidFill>
                  <a:srgbClr val="FFFF00"/>
                </a:solidFill>
              </a:rPr>
              <a:t>Class Exercise:</a:t>
            </a:r>
          </a:p>
          <a:p>
            <a:pPr lvl="1">
              <a:lnSpc>
                <a:spcPct val="90000"/>
              </a:lnSpc>
            </a:pPr>
            <a:r>
              <a:rPr lang="en-US" altLang="zh-TW" sz="2400">
                <a:solidFill>
                  <a:srgbClr val="FFFF00"/>
                </a:solidFill>
              </a:rPr>
              <a:t>Question: What is Internet2?</a:t>
            </a:r>
          </a:p>
        </p:txBody>
      </p:sp>
      <p:pic>
        <p:nvPicPr>
          <p:cNvPr id="129028" name="Picture 4" descr="weav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362200"/>
            <a:ext cx="2192338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4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CC52-5CA3-4E31-80F8-D49C54CF4A68}" type="slidenum">
              <a:rPr lang="en-US" altLang="zh-TW"/>
              <a:pPr/>
              <a:t>8</a:t>
            </a:fld>
            <a:endParaRPr lang="en-US" altLang="zh-TW"/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The evolution of ARPAnet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/>
              <a:t>The 1st Packet-Switching (PS) paper was presented in 1961.</a:t>
            </a:r>
          </a:p>
          <a:p>
            <a:pPr>
              <a:lnSpc>
                <a:spcPct val="90000"/>
              </a:lnSpc>
            </a:pPr>
            <a:r>
              <a:rPr lang="en-US" altLang="zh-TW"/>
              <a:t>PS-network was presented to the ARPA in 1968. The request for the proposals of ARPA Network (ARPANET) was sent in the same year.</a:t>
            </a:r>
          </a:p>
          <a:p>
            <a:pPr>
              <a:lnSpc>
                <a:spcPct val="90000"/>
              </a:lnSpc>
            </a:pPr>
            <a:r>
              <a:rPr lang="en-US" altLang="zh-TW"/>
              <a:t>In 1969, the ARPANET commissioned by DoD for research into networking.</a:t>
            </a:r>
          </a:p>
          <a:p>
            <a:pPr>
              <a:lnSpc>
                <a:spcPct val="90000"/>
              </a:lnSpc>
            </a:pPr>
            <a:r>
              <a:rPr lang="en-US" altLang="zh-TW"/>
              <a:t>Only 4 nodes comprise the ARPANET.</a:t>
            </a:r>
          </a:p>
        </p:txBody>
      </p:sp>
    </p:spTree>
    <p:extLst>
      <p:ext uri="{BB962C8B-B14F-4D97-AF65-F5344CB8AC3E}">
        <p14:creationId xmlns:p14="http://schemas.microsoft.com/office/powerpoint/2010/main" val="364780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zh-TW"/>
              <a:t>CSC1720 </a:t>
            </a:r>
            <a:r>
              <a:rPr lang="en-US" altLang="zh-TW">
                <a:latin typeface="Arial"/>
              </a:rPr>
              <a:t>–</a:t>
            </a:r>
            <a:r>
              <a:rPr lang="en-US" altLang="zh-TW"/>
              <a:t> Introduction to Internet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All copyrights reserved by C.C. Cheung 2003.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7B3B-BD6C-4BBA-97CD-0C0BF9E80A3F}" type="slidenum">
              <a:rPr lang="en-US" altLang="zh-TW"/>
              <a:pPr/>
              <a:t>80</a:t>
            </a:fld>
            <a:endParaRPr lang="en-US" altLang="zh-TW"/>
          </a:p>
        </p:txBody>
      </p:sp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The End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828800"/>
            <a:ext cx="7543800" cy="4114800"/>
          </a:xfrm>
        </p:spPr>
        <p:txBody>
          <a:bodyPr/>
          <a:lstStyle/>
          <a:p>
            <a:r>
              <a:rPr lang="en-US" altLang="zh-CN"/>
              <a:t>Thank you for your patience!</a:t>
            </a:r>
          </a:p>
        </p:txBody>
      </p:sp>
      <p:pic>
        <p:nvPicPr>
          <p:cNvPr id="166917" name="Picture 5" descr="tcm-poster_l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362200"/>
            <a:ext cx="6488112" cy="385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918" name="Text Box 6"/>
          <p:cNvSpPr txBox="1">
            <a:spLocks noChangeArrowheads="1"/>
          </p:cNvSpPr>
          <p:nvPr/>
        </p:nvSpPr>
        <p:spPr bwMode="auto">
          <a:xfrm>
            <a:off x="1036638" y="6188075"/>
            <a:ext cx="7497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/>
              <a:t>Source:</a:t>
            </a:r>
            <a:r>
              <a:rPr lang="en-US" altLang="zh-CN" sz="1600">
                <a:latin typeface="Arial" pitchFamily="34" charset="0"/>
              </a:rPr>
              <a:t>"A History Of The Internet: 1962-1992", by The Computer Museum (TCM)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30150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43FD95DA-8DF6-41BF-BAB0-C22D8D8C0B06}" type="slidenum">
              <a:rPr lang="en-GB" altLang="zh-CN" sz="1400">
                <a:solidFill>
                  <a:srgbClr val="000000"/>
                </a:solidFill>
              </a:rPr>
              <a:pPr/>
              <a:t>81</a:t>
            </a:fld>
            <a:endParaRPr lang="en-GB" altLang="zh-CN" sz="1400">
              <a:solidFill>
                <a:srgbClr val="000000"/>
              </a:solidFill>
            </a:endParaRPr>
          </a:p>
        </p:txBody>
      </p:sp>
      <p:sp>
        <p:nvSpPr>
          <p:cNvPr id="68611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142875"/>
            <a:ext cx="7772400" cy="1312863"/>
          </a:xfrm>
        </p:spPr>
        <p:txBody>
          <a:bodyPr lIns="0" tIns="0" rIns="0" bIns="0"/>
          <a:lstStyle/>
          <a:p>
            <a:pPr>
              <a:lnSpc>
                <a:spcPct val="117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zh-CN" smtClean="0"/>
              <a:t>References</a:t>
            </a:r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4881563"/>
          </a:xfrm>
        </p:spPr>
        <p:txBody>
          <a:bodyPr lIns="0" tIns="0" rIns="0" bIns="0"/>
          <a:lstStyle/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1800" smtClean="0"/>
              <a:t>“Internet History”, Gregory Gromov, </a:t>
            </a:r>
            <a:r>
              <a:rPr lang="en-GB" altLang="zh-CN" sz="1800" smtClean="0">
                <a:solidFill>
                  <a:srgbClr val="CCCCFF"/>
                </a:solidFill>
                <a:hlinkClick r:id="rId3"/>
              </a:rPr>
              <a:t>http://www.netvalley.com/cgi-bin/intval/net_history.pl?chapter=1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1800" smtClean="0"/>
              <a:t>A Brief History of the Internet, Walt Howe, </a:t>
            </a:r>
            <a:r>
              <a:rPr lang="en-GB" altLang="zh-CN" sz="1800" smtClean="0">
                <a:solidFill>
                  <a:srgbClr val="CCCCFF"/>
                </a:solidFill>
                <a:hlinkClick r:id="rId4"/>
              </a:rPr>
              <a:t>http://www.walthowe.com/navnet/history.html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1800" smtClean="0"/>
              <a:t>History of the Internet, Internet for Historians, Richard T. Griffiths, </a:t>
            </a:r>
            <a:r>
              <a:rPr lang="en-GB" altLang="zh-CN" sz="1800" smtClean="0">
                <a:solidFill>
                  <a:srgbClr val="CCCCFF"/>
                </a:solidFill>
                <a:hlinkClick r:id="rId5"/>
              </a:rPr>
              <a:t>http://www.let.leidenuniv.nl/history/ivh/frame_theorie.html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1800" smtClean="0"/>
              <a:t>Hobbes' Internet Timeline, Robert Hobbes Zakon, </a:t>
            </a:r>
            <a:r>
              <a:rPr lang="en-GB" altLang="zh-CN" sz="1800" smtClean="0">
                <a:solidFill>
                  <a:srgbClr val="CCCCFF"/>
                </a:solidFill>
                <a:hlinkClick r:id="rId6"/>
              </a:rPr>
              <a:t>http://www.zakon.org/robert/internet/timeline/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1800" smtClean="0"/>
              <a:t>CPSC 641 Lecture Slides - – Introduction, Networking Terminology and Intenet Evolution, Carey Williamson, </a:t>
            </a:r>
            <a:r>
              <a:rPr lang="en-GB" altLang="zh-CN" sz="1800" smtClean="0">
                <a:solidFill>
                  <a:srgbClr val="CCCCFF"/>
                </a:solidFill>
                <a:hlinkClick r:id="rId7"/>
              </a:rPr>
              <a:t>http://pages.cpsc.ucalgary.ca/~carey/CPSC641/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1800" smtClean="0"/>
              <a:t>CPSC 441 tutorial slides, Emir Halepovic</a:t>
            </a:r>
          </a:p>
        </p:txBody>
      </p:sp>
    </p:spTree>
    <p:extLst>
      <p:ext uri="{BB962C8B-B14F-4D97-AF65-F5344CB8AC3E}">
        <p14:creationId xmlns:p14="http://schemas.microsoft.com/office/powerpoint/2010/main" val="39052399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Reference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600">
                <a:ea typeface="宋体" charset="-122"/>
              </a:rPr>
              <a:t>The History of the Internet</a:t>
            </a:r>
          </a:p>
          <a:p>
            <a:pPr lvl="1">
              <a:lnSpc>
                <a:spcPct val="80000"/>
              </a:lnSpc>
            </a:pPr>
            <a:r>
              <a:rPr lang="en-US" altLang="zh-CN" sz="2200">
                <a:ea typeface="宋体" charset="-122"/>
                <a:hlinkClick r:id="rId3"/>
              </a:rPr>
              <a:t>http://www.isoc.org/internet/history/cerf.shtml</a:t>
            </a:r>
            <a:endParaRPr lang="en-US" altLang="zh-CN" sz="2200">
              <a:ea typeface="宋体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z="2200">
                <a:ea typeface="宋体" charset="-122"/>
                <a:hlinkClick r:id="rId4"/>
              </a:rPr>
              <a:t>http://www.walthowe.com/navnet/history.html</a:t>
            </a:r>
            <a:endParaRPr lang="en-US" altLang="zh-CN" sz="2200">
              <a:ea typeface="宋体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600">
                <a:ea typeface="宋体" charset="-122"/>
              </a:rPr>
              <a:t>Timeline</a:t>
            </a:r>
          </a:p>
          <a:p>
            <a:pPr lvl="1">
              <a:lnSpc>
                <a:spcPct val="80000"/>
              </a:lnSpc>
            </a:pPr>
            <a:r>
              <a:rPr lang="en-US" altLang="zh-CN" sz="2200">
                <a:ea typeface="宋体" charset="-122"/>
                <a:hlinkClick r:id="rId5"/>
              </a:rPr>
              <a:t>http://www.zakon.org/robert/internet/timeline/</a:t>
            </a:r>
            <a:endParaRPr lang="en-US" altLang="zh-CN" sz="2200">
              <a:ea typeface="宋体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z="2200">
                <a:ea typeface="宋体" charset="-122"/>
              </a:rPr>
              <a:t>http://www.isoc.org/internet/history/2002_0918_Internet_History_and_Growth.ppt</a:t>
            </a:r>
          </a:p>
          <a:p>
            <a:pPr>
              <a:lnSpc>
                <a:spcPct val="80000"/>
              </a:lnSpc>
            </a:pPr>
            <a:r>
              <a:rPr lang="en-US" altLang="zh-CN" sz="2600">
                <a:ea typeface="宋体" charset="-122"/>
              </a:rPr>
              <a:t>Al Gore invented the Internet?</a:t>
            </a:r>
          </a:p>
          <a:p>
            <a:pPr lvl="1">
              <a:lnSpc>
                <a:spcPct val="80000"/>
              </a:lnSpc>
            </a:pPr>
            <a:r>
              <a:rPr lang="en-US" altLang="zh-CN" sz="2200">
                <a:ea typeface="宋体" charset="-122"/>
                <a:hlinkClick r:id="rId6"/>
              </a:rPr>
              <a:t>http://www.eecs.umich.edu/~fessler/misc/funny/gore,net.txt</a:t>
            </a:r>
            <a:endParaRPr lang="en-US" altLang="zh-CN" sz="2200">
              <a:ea typeface="宋体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z="2200">
                <a:ea typeface="宋体" charset="-122"/>
              </a:rPr>
              <a:t>http://sethf.com/gore/</a:t>
            </a:r>
          </a:p>
          <a:p>
            <a:pPr>
              <a:lnSpc>
                <a:spcPct val="80000"/>
              </a:lnSpc>
            </a:pPr>
            <a:r>
              <a:rPr lang="en-US" altLang="zh-CN" sz="2600">
                <a:ea typeface="宋体" charset="-122"/>
              </a:rPr>
              <a:t>Who is managing the Internet?</a:t>
            </a:r>
          </a:p>
          <a:p>
            <a:pPr lvl="1">
              <a:lnSpc>
                <a:spcPct val="80000"/>
              </a:lnSpc>
            </a:pPr>
            <a:r>
              <a:rPr lang="en-US" altLang="zh-CN" sz="2200">
                <a:ea typeface="宋体" charset="-122"/>
              </a:rPr>
              <a:t>http://www.acm.org/ubiquity/views/v6i5_simoneli.html</a:t>
            </a:r>
          </a:p>
        </p:txBody>
      </p:sp>
    </p:spTree>
    <p:extLst>
      <p:ext uri="{BB962C8B-B14F-4D97-AF65-F5344CB8AC3E}">
        <p14:creationId xmlns:p14="http://schemas.microsoft.com/office/powerpoint/2010/main" val="13014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fld id="{5BA93A92-644A-4320-ACC0-0DE19511DE66}" type="slidenum">
              <a:rPr lang="en-GB" altLang="zh-CN" sz="1400">
                <a:solidFill>
                  <a:srgbClr val="000000"/>
                </a:solidFill>
              </a:rPr>
              <a:pPr/>
              <a:t>9</a:t>
            </a:fld>
            <a:endParaRPr lang="en-GB" altLang="zh-CN" sz="1400">
              <a:solidFill>
                <a:srgbClr val="000000"/>
              </a:solidFill>
            </a:endParaRPr>
          </a:p>
        </p:txBody>
      </p:sp>
      <p:sp>
        <p:nvSpPr>
          <p:cNvPr id="25603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188913"/>
            <a:ext cx="7772400" cy="1223962"/>
          </a:xfrm>
        </p:spPr>
        <p:txBody>
          <a:bodyPr lIns="0" tIns="0" rIns="0" bIns="0"/>
          <a:lstStyle/>
          <a:p>
            <a:pPr>
              <a:lnSpc>
                <a:spcPct val="117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zh-CN" u="none" smtClean="0"/>
              <a:t>Packet Switching</a:t>
            </a: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07363" cy="2541588"/>
          </a:xfrm>
        </p:spPr>
        <p:txBody>
          <a:bodyPr lIns="0" tIns="0" rIns="0" bIns="0"/>
          <a:lstStyle/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mtClean="0"/>
              <a:t>Data traffic is bursty – intervals of activity followed by periods of inactivity.</a:t>
            </a:r>
          </a:p>
          <a:p>
            <a:pPr marL="728663" lvl="1" indent="-271463">
              <a:lnSpc>
                <a:spcPct val="117000"/>
              </a:lnSpc>
              <a:buClr>
                <a:srgbClr val="3333CC"/>
              </a:buClr>
              <a:buSzPct val="75000"/>
              <a:buFont typeface="ZapfDingbats" pitchFamily="80" charset="2"/>
              <a:buChar char="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mtClean="0"/>
              <a:t>E.g. Think of a web browsing session</a:t>
            </a:r>
          </a:p>
          <a:p>
            <a:pPr marL="328613" indent="-328613">
              <a:lnSpc>
                <a:spcPct val="117000"/>
              </a:lnSpc>
              <a:buClr>
                <a:srgbClr val="3333CC"/>
              </a:buClr>
              <a:buSzPct val="85000"/>
              <a:buFont typeface="Wingdings" charset="2"/>
              <a:buChar char="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mtClean="0"/>
              <a:t>Circuit switched networks would be inefficient</a:t>
            </a:r>
          </a:p>
        </p:txBody>
      </p:sp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4191000"/>
            <a:ext cx="4487862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5606" name="Text Box 4"/>
          <p:cNvSpPr txBox="1">
            <a:spLocks noChangeArrowheads="1"/>
          </p:cNvSpPr>
          <p:nvPr/>
        </p:nvSpPr>
        <p:spPr bwMode="auto">
          <a:xfrm>
            <a:off x="179388" y="6480175"/>
            <a:ext cx="324008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1pPr>
            <a:lvl2pPr marL="37931725" indent="-37474525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5pPr>
            <a:lvl6pPr marL="4572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6pPr>
            <a:lvl7pPr marL="9144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7pPr>
            <a:lvl8pPr marL="13716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8pPr>
            <a:lvl9pPr marL="1828800" eaLnBrk="0" fontAlgn="base" hangingPunct="0">
              <a:lnSpc>
                <a:spcPct val="5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-128"/>
              </a:defRPr>
            </a:lvl9pPr>
          </a:lstStyle>
          <a:p>
            <a:pPr defTabSz="449263" eaLnBrk="0" fontAlgn="base" hangingPunct="0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GB" altLang="zh-CN" sz="1000" smtClean="0">
                <a:solidFill>
                  <a:srgbClr val="000000"/>
                </a:solidFill>
              </a:rPr>
              <a:t>Image Source: CEFRIEL, Milan</a:t>
            </a:r>
          </a:p>
        </p:txBody>
      </p:sp>
    </p:spTree>
    <p:extLst>
      <p:ext uri="{BB962C8B-B14F-4D97-AF65-F5344CB8AC3E}">
        <p14:creationId xmlns:p14="http://schemas.microsoft.com/office/powerpoint/2010/main" val="14893782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CE_TITLE" val="Operating system"/>
  <p:tag name="ISPRING_ULTRA_SCORM_LESSON_TITLE" val="Part XII IO System"/>
  <p:tag name="ISPRING_ULTRA_SCORM_DURATION" val="3600"/>
  <p:tag name="ISPRING_ULTRA_SCORM_SLIDE_COUNT" val="1"/>
  <p:tag name="ISPRING_SCORM_RATE_SLIDES" val="0"/>
  <p:tag name="ISPRING_SCORM_RATE_QUIZZES" val="0"/>
  <p:tag name="ISPRING_SCORM_PASSING_SCORE" val="0.0000000000"/>
  <p:tag name="GENSWF_OUTPUT_FILE_NAME" val="Xid04His-Internet"/>
  <p:tag name="ISPRING_RESOURCE_PATHS_HASH_2" val="8ecc6fbecfcbd9b1e94a5e3c785bc4d3436328a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omic Sans MS"/>
        <a:ea typeface="MS Gothic"/>
        <a:cs typeface="MS Gothic"/>
      </a:majorFont>
      <a:minorFont>
        <a:latin typeface="Comic Sans MS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5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5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48665</TotalTime>
  <Words>3515</Words>
  <Application>Microsoft Office PowerPoint</Application>
  <PresentationFormat>全屏显示(4:3)</PresentationFormat>
  <Paragraphs>607</Paragraphs>
  <Slides>82</Slides>
  <Notes>31</Notes>
  <HiddenSlides>1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82</vt:i4>
      </vt:variant>
    </vt:vector>
  </HeadingPairs>
  <TitlesOfParts>
    <vt:vector size="85" baseType="lpstr">
      <vt:lpstr>Office Theme</vt:lpstr>
      <vt:lpstr>1_Office Theme</vt:lpstr>
      <vt:lpstr>Edge</vt:lpstr>
      <vt:lpstr>First course of Computer Science</vt:lpstr>
      <vt:lpstr>Goals</vt:lpstr>
      <vt:lpstr>Internet </vt:lpstr>
      <vt:lpstr>History of the Internet</vt:lpstr>
      <vt:lpstr>Who are they?</vt:lpstr>
      <vt:lpstr>Outline</vt:lpstr>
      <vt:lpstr>The Birth of ARPA</vt:lpstr>
      <vt:lpstr>The evolution of ARPAnet</vt:lpstr>
      <vt:lpstr>Packet Switching</vt:lpstr>
      <vt:lpstr>Packet Switching</vt:lpstr>
      <vt:lpstr>Packet Switching or Circuit Switching?</vt:lpstr>
      <vt:lpstr>The fundamental mechanism of the Internet</vt:lpstr>
      <vt:lpstr>PowerPoint 演示文稿</vt:lpstr>
      <vt:lpstr>PowerPoint 演示文稿</vt:lpstr>
      <vt:lpstr>PowerPoint 演示文稿</vt:lpstr>
      <vt:lpstr>The first ARPANET</vt:lpstr>
      <vt:lpstr>ARPANET</vt:lpstr>
      <vt:lpstr>Hosts</vt:lpstr>
      <vt:lpstr>ARPANET</vt:lpstr>
      <vt:lpstr>Diagram of the 4-nodes ARPANET</vt:lpstr>
      <vt:lpstr>Interface Message Processor (IMP)</vt:lpstr>
      <vt:lpstr>Geographical  Position</vt:lpstr>
      <vt:lpstr>Geographical Position</vt:lpstr>
      <vt:lpstr>The father of ARPANET</vt:lpstr>
      <vt:lpstr>The growth of ARPANET</vt:lpstr>
      <vt:lpstr>The growth of ARPANET</vt:lpstr>
      <vt:lpstr>The growth of ARPANET</vt:lpstr>
      <vt:lpstr>The ARPANET - 1973</vt:lpstr>
      <vt:lpstr>PowerPoint 演示文稿</vt:lpstr>
      <vt:lpstr>Early 70s... </vt:lpstr>
      <vt:lpstr>Ethernet</vt:lpstr>
      <vt:lpstr>Proprietary Networks</vt:lpstr>
      <vt:lpstr>Late 1970s, Early 1980s</vt:lpstr>
      <vt:lpstr>Why Decentralized? Why Distributed?</vt:lpstr>
      <vt:lpstr>Distributed Network</vt:lpstr>
      <vt:lpstr>NSFNET</vt:lpstr>
      <vt:lpstr>NSFNET - Backbone</vt:lpstr>
      <vt:lpstr>Expansion of hosts</vt:lpstr>
      <vt:lpstr>T3 Backbone</vt:lpstr>
      <vt:lpstr>Trunk Bandwidth</vt:lpstr>
      <vt:lpstr>Fathers of the Internet</vt:lpstr>
      <vt:lpstr>“Internetting” principles</vt:lpstr>
      <vt:lpstr>TCP and UDP</vt:lpstr>
      <vt:lpstr>1980s</vt:lpstr>
      <vt:lpstr>1990s...commercialization!</vt:lpstr>
      <vt:lpstr>The Memex</vt:lpstr>
      <vt:lpstr>The Internet - 1987</vt:lpstr>
      <vt:lpstr>The emergence of the Internet</vt:lpstr>
      <vt:lpstr>The father of the Internet</vt:lpstr>
      <vt:lpstr>Networking Technology</vt:lpstr>
      <vt:lpstr>Who creates Mouse?</vt:lpstr>
      <vt:lpstr>The Invention of WWW</vt:lpstr>
      <vt:lpstr>The World Wide Web</vt:lpstr>
      <vt:lpstr>Browser evolution</vt:lpstr>
      <vt:lpstr>Billionaire – Jerry Yang</vt:lpstr>
      <vt:lpstr>Internet Worm</vt:lpstr>
      <vt:lpstr>Recent Threats</vt:lpstr>
      <vt:lpstr>Growth of the Internet Hosts</vt:lpstr>
      <vt:lpstr>Some Statistics</vt:lpstr>
      <vt:lpstr>Interesting Facts</vt:lpstr>
      <vt:lpstr>Internet History</vt:lpstr>
      <vt:lpstr>Internet Growth</vt:lpstr>
      <vt:lpstr>Growth of the Internet Networks</vt:lpstr>
      <vt:lpstr>Growth of the Internet Domains</vt:lpstr>
      <vt:lpstr>Growth of the Internet Web Sites</vt:lpstr>
      <vt:lpstr>Internet Growth: Hosts</vt:lpstr>
      <vt:lpstr>Internet Growth:WWW sites</vt:lpstr>
      <vt:lpstr>Internet Growth: Domains</vt:lpstr>
      <vt:lpstr>Internet Growth: Users</vt:lpstr>
      <vt:lpstr>An example global backbone network</vt:lpstr>
      <vt:lpstr>PowerPoint 演示文稿</vt:lpstr>
      <vt:lpstr>Internet Map</vt:lpstr>
      <vt:lpstr>Who governs the Internet?</vt:lpstr>
      <vt:lpstr>Who governs the Internet?</vt:lpstr>
      <vt:lpstr>Who governs the Internet?</vt:lpstr>
      <vt:lpstr>Who manages IP address?</vt:lpstr>
      <vt:lpstr>The Internet Development in China</vt:lpstr>
      <vt:lpstr>An Internet Odyssey</vt:lpstr>
      <vt:lpstr>References</vt:lpstr>
      <vt:lpstr>The End</vt:lpstr>
      <vt:lpstr>References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XII IO System</dc:title>
  <dc:creator>mlinking</dc:creator>
  <cp:lastModifiedBy>mlinking</cp:lastModifiedBy>
  <cp:revision>1305</cp:revision>
  <dcterms:created xsi:type="dcterms:W3CDTF">2009-03-23T15:53:52Z</dcterms:created>
  <dcterms:modified xsi:type="dcterms:W3CDTF">2017-03-19T16:19:33Z</dcterms:modified>
</cp:coreProperties>
</file>